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notesSlides/notesSlide1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90" r:id="rId2"/>
    <p:sldId id="368" r:id="rId3"/>
    <p:sldId id="373" r:id="rId4"/>
    <p:sldId id="372" r:id="rId5"/>
    <p:sldId id="313" r:id="rId6"/>
    <p:sldId id="334" r:id="rId7"/>
    <p:sldId id="320" r:id="rId8"/>
    <p:sldId id="362" r:id="rId9"/>
    <p:sldId id="292" r:id="rId10"/>
    <p:sldId id="370" r:id="rId11"/>
    <p:sldId id="353" r:id="rId12"/>
    <p:sldId id="385" r:id="rId13"/>
    <p:sldId id="378" r:id="rId14"/>
    <p:sldId id="310" r:id="rId15"/>
    <p:sldId id="348" r:id="rId16"/>
    <p:sldId id="312" r:id="rId17"/>
    <p:sldId id="387" r:id="rId18"/>
  </p:sldIdLst>
  <p:sldSz cx="9144000" cy="6858000" type="screen4x3"/>
  <p:notesSz cx="6735763" cy="9866313"/>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보통 스타일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5717" autoAdjust="0"/>
    <p:restoredTop sz="88992" autoAdjust="0"/>
  </p:normalViewPr>
  <p:slideViewPr>
    <p:cSldViewPr showGuides="1">
      <p:cViewPr varScale="1">
        <p:scale>
          <a:sx n="78" d="100"/>
          <a:sy n="78" d="100"/>
        </p:scale>
        <p:origin x="-1656" y="-77"/>
      </p:cViewPr>
      <p:guideLst>
        <p:guide orient="horz" pos="28"/>
        <p:guide orient="horz" pos="2432"/>
        <p:guide orient="horz" pos="4065"/>
        <p:guide orient="horz" pos="391"/>
        <p:guide orient="horz" pos="981"/>
        <p:guide pos="2880"/>
        <p:guide pos="158"/>
        <p:guide pos="5602"/>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1807472-7EF7-4D33-9BBA-58935C95F907}" type="doc">
      <dgm:prSet loTypeId="urn:microsoft.com/office/officeart/2005/8/layout/cycle1" loCatId="cycle" qsTypeId="urn:microsoft.com/office/officeart/2005/8/quickstyle/simple4" qsCatId="simple" csTypeId="urn:microsoft.com/office/officeart/2005/8/colors/accent1_2" csCatId="accent1" phldr="1"/>
      <dgm:spPr>
        <a:scene3d>
          <a:camera prst="orthographicFront">
            <a:rot lat="0" lon="0" rev="0"/>
          </a:camera>
          <a:lightRig rig="threePt" dir="t"/>
        </a:scene3d>
      </dgm:spPr>
      <dgm:t>
        <a:bodyPr/>
        <a:lstStyle/>
        <a:p>
          <a:pPr latinLnBrk="1"/>
          <a:endParaRPr lang="ko-KR" altLang="en-US"/>
        </a:p>
      </dgm:t>
    </dgm:pt>
    <dgm:pt modelId="{0D947A52-2BAA-41F4-AC88-6E67BA32B77C}">
      <dgm:prSet phldrT="[텍스트]"/>
      <dgm:spPr/>
      <dgm:t>
        <a:bodyPr/>
        <a:lstStyle/>
        <a:p>
          <a:pPr latinLnBrk="1"/>
          <a:r>
            <a:rPr lang="en-US" altLang="ko-KR" dirty="0" smtClean="0"/>
            <a:t>   </a:t>
          </a:r>
          <a:endParaRPr lang="ko-KR" altLang="en-US" dirty="0"/>
        </a:p>
      </dgm:t>
    </dgm:pt>
    <dgm:pt modelId="{8FFA563E-DEFB-4837-BB3F-E293B89EBC04}" type="parTrans" cxnId="{5551AF68-ADE9-448A-9994-D28620B3599B}">
      <dgm:prSet/>
      <dgm:spPr/>
      <dgm:t>
        <a:bodyPr/>
        <a:lstStyle/>
        <a:p>
          <a:pPr latinLnBrk="1"/>
          <a:endParaRPr lang="ko-KR" altLang="en-US"/>
        </a:p>
      </dgm:t>
    </dgm:pt>
    <dgm:pt modelId="{31AD8C4D-2264-408D-A28D-BD1525D0F28E}" type="sibTrans" cxnId="{5551AF68-ADE9-448A-9994-D28620B3599B}">
      <dgm:prSet/>
      <dgm:spPr/>
      <dgm:t>
        <a:bodyPr/>
        <a:lstStyle/>
        <a:p>
          <a:pPr latinLnBrk="1"/>
          <a:endParaRPr lang="ko-KR" altLang="en-US"/>
        </a:p>
      </dgm:t>
    </dgm:pt>
    <dgm:pt modelId="{CD060FF7-DE0B-4C2A-B91B-C87BA8C9AF52}">
      <dgm:prSet phldrT="[텍스트]"/>
      <dgm:spPr/>
      <dgm:t>
        <a:bodyPr/>
        <a:lstStyle/>
        <a:p>
          <a:pPr latinLnBrk="1"/>
          <a:r>
            <a:rPr lang="en-US" altLang="ko-KR" dirty="0" smtClean="0"/>
            <a:t>   </a:t>
          </a:r>
          <a:endParaRPr lang="ko-KR" altLang="en-US" dirty="0"/>
        </a:p>
      </dgm:t>
    </dgm:pt>
    <dgm:pt modelId="{57A77B50-D7A2-4CC2-9EA2-9E21BB28B958}" type="parTrans" cxnId="{60A61212-3EAA-4EB5-890D-6120C003FBFE}">
      <dgm:prSet/>
      <dgm:spPr/>
      <dgm:t>
        <a:bodyPr/>
        <a:lstStyle/>
        <a:p>
          <a:pPr latinLnBrk="1"/>
          <a:endParaRPr lang="ko-KR" altLang="en-US"/>
        </a:p>
      </dgm:t>
    </dgm:pt>
    <dgm:pt modelId="{7D4432D5-12D4-4D54-B776-6F03C7B39EED}" type="sibTrans" cxnId="{60A61212-3EAA-4EB5-890D-6120C003FBFE}">
      <dgm:prSet/>
      <dgm:spPr/>
      <dgm:t>
        <a:bodyPr/>
        <a:lstStyle/>
        <a:p>
          <a:pPr latinLnBrk="1"/>
          <a:endParaRPr lang="ko-KR" altLang="en-US"/>
        </a:p>
      </dgm:t>
    </dgm:pt>
    <dgm:pt modelId="{32D3E478-820C-42A2-90D3-B0995BD611EA}">
      <dgm:prSet phldrT="[텍스트]"/>
      <dgm:spPr/>
      <dgm:t>
        <a:bodyPr/>
        <a:lstStyle/>
        <a:p>
          <a:pPr latinLnBrk="1"/>
          <a:r>
            <a:rPr lang="en-US" altLang="ko-KR" dirty="0" smtClean="0"/>
            <a:t>  </a:t>
          </a:r>
          <a:endParaRPr lang="ko-KR" altLang="en-US" dirty="0"/>
        </a:p>
      </dgm:t>
    </dgm:pt>
    <dgm:pt modelId="{D9B3BBED-1F9F-4DC9-B9AE-49F669EE501B}" type="parTrans" cxnId="{68AFB34F-312D-42F8-9986-BD1A8369F735}">
      <dgm:prSet/>
      <dgm:spPr/>
      <dgm:t>
        <a:bodyPr/>
        <a:lstStyle/>
        <a:p>
          <a:pPr latinLnBrk="1"/>
          <a:endParaRPr lang="ko-KR" altLang="en-US"/>
        </a:p>
      </dgm:t>
    </dgm:pt>
    <dgm:pt modelId="{6A880683-8C25-4169-816B-EB37E0F5F342}" type="sibTrans" cxnId="{68AFB34F-312D-42F8-9986-BD1A8369F735}">
      <dgm:prSet/>
      <dgm:spPr/>
      <dgm:t>
        <a:bodyPr/>
        <a:lstStyle/>
        <a:p>
          <a:pPr latinLnBrk="1"/>
          <a:endParaRPr lang="ko-KR" altLang="en-US"/>
        </a:p>
      </dgm:t>
    </dgm:pt>
    <dgm:pt modelId="{EEAEDDF0-5DAE-476F-9E00-EB400278B94A}">
      <dgm:prSet phldrT="[텍스트]"/>
      <dgm:spPr/>
      <dgm:t>
        <a:bodyPr/>
        <a:lstStyle/>
        <a:p>
          <a:pPr latinLnBrk="1"/>
          <a:r>
            <a:rPr lang="en-US" altLang="ko-KR" dirty="0" smtClean="0"/>
            <a:t>   </a:t>
          </a:r>
          <a:endParaRPr lang="ko-KR" altLang="en-US" dirty="0"/>
        </a:p>
      </dgm:t>
    </dgm:pt>
    <dgm:pt modelId="{BB49F49D-A4CB-46CD-A0C4-A5CC004440A6}" type="parTrans" cxnId="{F66EFBC0-9395-48D9-8389-456E2255AAFD}">
      <dgm:prSet/>
      <dgm:spPr/>
      <dgm:t>
        <a:bodyPr/>
        <a:lstStyle/>
        <a:p>
          <a:pPr latinLnBrk="1"/>
          <a:endParaRPr lang="ko-KR" altLang="en-US"/>
        </a:p>
      </dgm:t>
    </dgm:pt>
    <dgm:pt modelId="{709DB4CD-A15F-442B-B765-383475302E47}" type="sibTrans" cxnId="{F66EFBC0-9395-48D9-8389-456E2255AAFD}">
      <dgm:prSet/>
      <dgm:spPr/>
      <dgm:t>
        <a:bodyPr/>
        <a:lstStyle/>
        <a:p>
          <a:pPr latinLnBrk="1"/>
          <a:endParaRPr lang="ko-KR" altLang="en-US"/>
        </a:p>
      </dgm:t>
    </dgm:pt>
    <dgm:pt modelId="{C69239CB-AAD1-466C-86A4-E61E6C36AB0E}" type="pres">
      <dgm:prSet presAssocID="{71807472-7EF7-4D33-9BBA-58935C95F907}" presName="cycle" presStyleCnt="0">
        <dgm:presLayoutVars>
          <dgm:dir/>
          <dgm:resizeHandles val="exact"/>
        </dgm:presLayoutVars>
      </dgm:prSet>
      <dgm:spPr/>
      <dgm:t>
        <a:bodyPr/>
        <a:lstStyle/>
        <a:p>
          <a:pPr latinLnBrk="1"/>
          <a:endParaRPr lang="ko-KR" altLang="en-US"/>
        </a:p>
      </dgm:t>
    </dgm:pt>
    <dgm:pt modelId="{C49F492A-4440-44BE-88AB-84BF4B3F0667}" type="pres">
      <dgm:prSet presAssocID="{0D947A52-2BAA-41F4-AC88-6E67BA32B77C}" presName="dummy" presStyleCnt="0"/>
      <dgm:spPr/>
      <dgm:t>
        <a:bodyPr/>
        <a:lstStyle/>
        <a:p>
          <a:pPr latinLnBrk="1"/>
          <a:endParaRPr lang="ko-KR" altLang="en-US"/>
        </a:p>
      </dgm:t>
    </dgm:pt>
    <dgm:pt modelId="{21514AE8-0CFD-4103-9AB6-1B263796D874}" type="pres">
      <dgm:prSet presAssocID="{0D947A52-2BAA-41F4-AC88-6E67BA32B77C}" presName="node" presStyleLbl="revTx" presStyleIdx="0" presStyleCnt="4" custAng="16498242">
        <dgm:presLayoutVars>
          <dgm:bulletEnabled val="1"/>
        </dgm:presLayoutVars>
      </dgm:prSet>
      <dgm:spPr/>
      <dgm:t>
        <a:bodyPr/>
        <a:lstStyle/>
        <a:p>
          <a:pPr latinLnBrk="1"/>
          <a:endParaRPr lang="ko-KR" altLang="en-US"/>
        </a:p>
      </dgm:t>
    </dgm:pt>
    <dgm:pt modelId="{2C44B980-6745-493E-B7A5-72C409986842}" type="pres">
      <dgm:prSet presAssocID="{31AD8C4D-2264-408D-A28D-BD1525D0F28E}" presName="sibTrans" presStyleLbl="node1" presStyleIdx="0" presStyleCnt="4" custLinFactNeighborY="4488" custRadScaleRad="296010" custRadScaleInc="-2147483648"/>
      <dgm:spPr/>
      <dgm:t>
        <a:bodyPr/>
        <a:lstStyle/>
        <a:p>
          <a:pPr latinLnBrk="1"/>
          <a:endParaRPr lang="ko-KR" altLang="en-US"/>
        </a:p>
      </dgm:t>
    </dgm:pt>
    <dgm:pt modelId="{687492BD-8692-4A80-8B7D-1ED77A6A2D88}" type="pres">
      <dgm:prSet presAssocID="{CD060FF7-DE0B-4C2A-B91B-C87BA8C9AF52}" presName="dummy" presStyleCnt="0"/>
      <dgm:spPr/>
      <dgm:t>
        <a:bodyPr/>
        <a:lstStyle/>
        <a:p>
          <a:pPr latinLnBrk="1"/>
          <a:endParaRPr lang="ko-KR" altLang="en-US"/>
        </a:p>
      </dgm:t>
    </dgm:pt>
    <dgm:pt modelId="{95CF05FC-13F9-4626-8BD4-9F85FB09389B}" type="pres">
      <dgm:prSet presAssocID="{CD060FF7-DE0B-4C2A-B91B-C87BA8C9AF52}" presName="node" presStyleLbl="revTx" presStyleIdx="1" presStyleCnt="4">
        <dgm:presLayoutVars>
          <dgm:bulletEnabled val="1"/>
        </dgm:presLayoutVars>
      </dgm:prSet>
      <dgm:spPr/>
      <dgm:t>
        <a:bodyPr/>
        <a:lstStyle/>
        <a:p>
          <a:pPr latinLnBrk="1"/>
          <a:endParaRPr lang="ko-KR" altLang="en-US"/>
        </a:p>
      </dgm:t>
    </dgm:pt>
    <dgm:pt modelId="{109713E7-A6D0-433F-A1D4-0B0321074B6F}" type="pres">
      <dgm:prSet presAssocID="{7D4432D5-12D4-4D54-B776-6F03C7B39EED}" presName="sibTrans" presStyleLbl="node1" presStyleIdx="1" presStyleCnt="4" custLinFactNeighborY="2731"/>
      <dgm:spPr/>
      <dgm:t>
        <a:bodyPr/>
        <a:lstStyle/>
        <a:p>
          <a:pPr latinLnBrk="1"/>
          <a:endParaRPr lang="ko-KR" altLang="en-US"/>
        </a:p>
      </dgm:t>
    </dgm:pt>
    <dgm:pt modelId="{BA8F841C-855B-4CBD-91AA-09BD7C5D4B02}" type="pres">
      <dgm:prSet presAssocID="{32D3E478-820C-42A2-90D3-B0995BD611EA}" presName="dummy" presStyleCnt="0"/>
      <dgm:spPr/>
      <dgm:t>
        <a:bodyPr/>
        <a:lstStyle/>
        <a:p>
          <a:pPr latinLnBrk="1"/>
          <a:endParaRPr lang="ko-KR" altLang="en-US"/>
        </a:p>
      </dgm:t>
    </dgm:pt>
    <dgm:pt modelId="{52F7963F-3410-49BA-B568-422FC99B4F4E}" type="pres">
      <dgm:prSet presAssocID="{32D3E478-820C-42A2-90D3-B0995BD611EA}" presName="node" presStyleLbl="revTx" presStyleIdx="2" presStyleCnt="4">
        <dgm:presLayoutVars>
          <dgm:bulletEnabled val="1"/>
        </dgm:presLayoutVars>
      </dgm:prSet>
      <dgm:spPr/>
      <dgm:t>
        <a:bodyPr/>
        <a:lstStyle/>
        <a:p>
          <a:pPr latinLnBrk="1"/>
          <a:endParaRPr lang="ko-KR" altLang="en-US"/>
        </a:p>
      </dgm:t>
    </dgm:pt>
    <dgm:pt modelId="{8FF1F1F8-BCB8-4892-86E8-5A9915388318}" type="pres">
      <dgm:prSet presAssocID="{6A880683-8C25-4169-816B-EB37E0F5F342}" presName="sibTrans" presStyleLbl="node1" presStyleIdx="2" presStyleCnt="4" custLinFactNeighborX="-785" custLinFactNeighborY="1500"/>
      <dgm:spPr/>
      <dgm:t>
        <a:bodyPr/>
        <a:lstStyle/>
        <a:p>
          <a:pPr latinLnBrk="1"/>
          <a:endParaRPr lang="ko-KR" altLang="en-US"/>
        </a:p>
      </dgm:t>
    </dgm:pt>
    <dgm:pt modelId="{A7E534A5-AC16-4A06-9342-E8BDC2D44D2A}" type="pres">
      <dgm:prSet presAssocID="{EEAEDDF0-5DAE-476F-9E00-EB400278B94A}" presName="dummy" presStyleCnt="0"/>
      <dgm:spPr/>
      <dgm:t>
        <a:bodyPr/>
        <a:lstStyle/>
        <a:p>
          <a:pPr latinLnBrk="1"/>
          <a:endParaRPr lang="ko-KR" altLang="en-US"/>
        </a:p>
      </dgm:t>
    </dgm:pt>
    <dgm:pt modelId="{DAEC9379-E0D9-4B00-A32B-54AC3D5FDF42}" type="pres">
      <dgm:prSet presAssocID="{EEAEDDF0-5DAE-476F-9E00-EB400278B94A}" presName="node" presStyleLbl="revTx" presStyleIdx="3" presStyleCnt="4">
        <dgm:presLayoutVars>
          <dgm:bulletEnabled val="1"/>
        </dgm:presLayoutVars>
      </dgm:prSet>
      <dgm:spPr/>
      <dgm:t>
        <a:bodyPr/>
        <a:lstStyle/>
        <a:p>
          <a:pPr latinLnBrk="1"/>
          <a:endParaRPr lang="ko-KR" altLang="en-US"/>
        </a:p>
      </dgm:t>
    </dgm:pt>
    <dgm:pt modelId="{7B82FF68-A8EC-491A-AF59-206ED8491DC2}" type="pres">
      <dgm:prSet presAssocID="{709DB4CD-A15F-442B-B765-383475302E47}" presName="sibTrans" presStyleLbl="node1" presStyleIdx="3" presStyleCnt="4" custLinFactNeighborY="973"/>
      <dgm:spPr/>
      <dgm:t>
        <a:bodyPr/>
        <a:lstStyle/>
        <a:p>
          <a:pPr latinLnBrk="1"/>
          <a:endParaRPr lang="ko-KR" altLang="en-US"/>
        </a:p>
      </dgm:t>
    </dgm:pt>
  </dgm:ptLst>
  <dgm:cxnLst>
    <dgm:cxn modelId="{B31DB9EF-82F0-49EB-9BD4-B090ECE6CA0D}" type="presOf" srcId="{7D4432D5-12D4-4D54-B776-6F03C7B39EED}" destId="{109713E7-A6D0-433F-A1D4-0B0321074B6F}" srcOrd="0" destOrd="0" presId="urn:microsoft.com/office/officeart/2005/8/layout/cycle1"/>
    <dgm:cxn modelId="{B37199B2-DD3A-45C3-9170-1C0A9BEC3DA5}" type="presOf" srcId="{6A880683-8C25-4169-816B-EB37E0F5F342}" destId="{8FF1F1F8-BCB8-4892-86E8-5A9915388318}" srcOrd="0" destOrd="0" presId="urn:microsoft.com/office/officeart/2005/8/layout/cycle1"/>
    <dgm:cxn modelId="{7A749689-D53B-4EEB-A33B-269FCBDB1A56}" type="presOf" srcId="{0D947A52-2BAA-41F4-AC88-6E67BA32B77C}" destId="{21514AE8-0CFD-4103-9AB6-1B263796D874}" srcOrd="0" destOrd="0" presId="urn:microsoft.com/office/officeart/2005/8/layout/cycle1"/>
    <dgm:cxn modelId="{542BD03F-F0AE-40A0-A2B8-6A7B5341ED70}" type="presOf" srcId="{31AD8C4D-2264-408D-A28D-BD1525D0F28E}" destId="{2C44B980-6745-493E-B7A5-72C409986842}" srcOrd="0" destOrd="0" presId="urn:microsoft.com/office/officeart/2005/8/layout/cycle1"/>
    <dgm:cxn modelId="{68AFB34F-312D-42F8-9986-BD1A8369F735}" srcId="{71807472-7EF7-4D33-9BBA-58935C95F907}" destId="{32D3E478-820C-42A2-90D3-B0995BD611EA}" srcOrd="2" destOrd="0" parTransId="{D9B3BBED-1F9F-4DC9-B9AE-49F669EE501B}" sibTransId="{6A880683-8C25-4169-816B-EB37E0F5F342}"/>
    <dgm:cxn modelId="{E1BB03B0-7344-4D30-A52D-624F92FA9609}" type="presOf" srcId="{709DB4CD-A15F-442B-B765-383475302E47}" destId="{7B82FF68-A8EC-491A-AF59-206ED8491DC2}" srcOrd="0" destOrd="0" presId="urn:microsoft.com/office/officeart/2005/8/layout/cycle1"/>
    <dgm:cxn modelId="{145997EF-C960-4D0E-ABAE-FC29D54E2CA2}" type="presOf" srcId="{32D3E478-820C-42A2-90D3-B0995BD611EA}" destId="{52F7963F-3410-49BA-B568-422FC99B4F4E}" srcOrd="0" destOrd="0" presId="urn:microsoft.com/office/officeart/2005/8/layout/cycle1"/>
    <dgm:cxn modelId="{844BE5D5-65DA-448F-A619-A8FE556EE49E}" type="presOf" srcId="{71807472-7EF7-4D33-9BBA-58935C95F907}" destId="{C69239CB-AAD1-466C-86A4-E61E6C36AB0E}" srcOrd="0" destOrd="0" presId="urn:microsoft.com/office/officeart/2005/8/layout/cycle1"/>
    <dgm:cxn modelId="{E3943C08-6C1D-43C5-828A-E45866B67991}" type="presOf" srcId="{EEAEDDF0-5DAE-476F-9E00-EB400278B94A}" destId="{DAEC9379-E0D9-4B00-A32B-54AC3D5FDF42}" srcOrd="0" destOrd="0" presId="urn:microsoft.com/office/officeart/2005/8/layout/cycle1"/>
    <dgm:cxn modelId="{7E5C93C5-802B-468B-8869-17A599C1C747}" type="presOf" srcId="{CD060FF7-DE0B-4C2A-B91B-C87BA8C9AF52}" destId="{95CF05FC-13F9-4626-8BD4-9F85FB09389B}" srcOrd="0" destOrd="0" presId="urn:microsoft.com/office/officeart/2005/8/layout/cycle1"/>
    <dgm:cxn modelId="{60A61212-3EAA-4EB5-890D-6120C003FBFE}" srcId="{71807472-7EF7-4D33-9BBA-58935C95F907}" destId="{CD060FF7-DE0B-4C2A-B91B-C87BA8C9AF52}" srcOrd="1" destOrd="0" parTransId="{57A77B50-D7A2-4CC2-9EA2-9E21BB28B958}" sibTransId="{7D4432D5-12D4-4D54-B776-6F03C7B39EED}"/>
    <dgm:cxn modelId="{5551AF68-ADE9-448A-9994-D28620B3599B}" srcId="{71807472-7EF7-4D33-9BBA-58935C95F907}" destId="{0D947A52-2BAA-41F4-AC88-6E67BA32B77C}" srcOrd="0" destOrd="0" parTransId="{8FFA563E-DEFB-4837-BB3F-E293B89EBC04}" sibTransId="{31AD8C4D-2264-408D-A28D-BD1525D0F28E}"/>
    <dgm:cxn modelId="{F66EFBC0-9395-48D9-8389-456E2255AAFD}" srcId="{71807472-7EF7-4D33-9BBA-58935C95F907}" destId="{EEAEDDF0-5DAE-476F-9E00-EB400278B94A}" srcOrd="3" destOrd="0" parTransId="{BB49F49D-A4CB-46CD-A0C4-A5CC004440A6}" sibTransId="{709DB4CD-A15F-442B-B765-383475302E47}"/>
    <dgm:cxn modelId="{D1A0A726-0579-4173-A542-A73DE8414B92}" type="presParOf" srcId="{C69239CB-AAD1-466C-86A4-E61E6C36AB0E}" destId="{C49F492A-4440-44BE-88AB-84BF4B3F0667}" srcOrd="0" destOrd="0" presId="urn:microsoft.com/office/officeart/2005/8/layout/cycle1"/>
    <dgm:cxn modelId="{1FEEDF90-8FFB-49AB-ADCB-C8E723D9196A}" type="presParOf" srcId="{C69239CB-AAD1-466C-86A4-E61E6C36AB0E}" destId="{21514AE8-0CFD-4103-9AB6-1B263796D874}" srcOrd="1" destOrd="0" presId="urn:microsoft.com/office/officeart/2005/8/layout/cycle1"/>
    <dgm:cxn modelId="{D37144DA-376D-4A26-AFE0-4988209749F9}" type="presParOf" srcId="{C69239CB-AAD1-466C-86A4-E61E6C36AB0E}" destId="{2C44B980-6745-493E-B7A5-72C409986842}" srcOrd="2" destOrd="0" presId="urn:microsoft.com/office/officeart/2005/8/layout/cycle1"/>
    <dgm:cxn modelId="{DC661375-44AF-49CE-B636-408A4E4F144C}" type="presParOf" srcId="{C69239CB-AAD1-466C-86A4-E61E6C36AB0E}" destId="{687492BD-8692-4A80-8B7D-1ED77A6A2D88}" srcOrd="3" destOrd="0" presId="urn:microsoft.com/office/officeart/2005/8/layout/cycle1"/>
    <dgm:cxn modelId="{79414619-6C4C-4F70-A0E4-CFFFA2FAB6A5}" type="presParOf" srcId="{C69239CB-AAD1-466C-86A4-E61E6C36AB0E}" destId="{95CF05FC-13F9-4626-8BD4-9F85FB09389B}" srcOrd="4" destOrd="0" presId="urn:microsoft.com/office/officeart/2005/8/layout/cycle1"/>
    <dgm:cxn modelId="{3594E636-2B77-414A-A34A-814C99D11AAB}" type="presParOf" srcId="{C69239CB-AAD1-466C-86A4-E61E6C36AB0E}" destId="{109713E7-A6D0-433F-A1D4-0B0321074B6F}" srcOrd="5" destOrd="0" presId="urn:microsoft.com/office/officeart/2005/8/layout/cycle1"/>
    <dgm:cxn modelId="{311F1CFD-B2F1-4FE8-907F-915C117542E3}" type="presParOf" srcId="{C69239CB-AAD1-466C-86A4-E61E6C36AB0E}" destId="{BA8F841C-855B-4CBD-91AA-09BD7C5D4B02}" srcOrd="6" destOrd="0" presId="urn:microsoft.com/office/officeart/2005/8/layout/cycle1"/>
    <dgm:cxn modelId="{31627F37-B6D2-4321-A3A6-F719ED2B1305}" type="presParOf" srcId="{C69239CB-AAD1-466C-86A4-E61E6C36AB0E}" destId="{52F7963F-3410-49BA-B568-422FC99B4F4E}" srcOrd="7" destOrd="0" presId="urn:microsoft.com/office/officeart/2005/8/layout/cycle1"/>
    <dgm:cxn modelId="{2CA3760D-70FA-487B-8E47-BBD078E01032}" type="presParOf" srcId="{C69239CB-AAD1-466C-86A4-E61E6C36AB0E}" destId="{8FF1F1F8-BCB8-4892-86E8-5A9915388318}" srcOrd="8" destOrd="0" presId="urn:microsoft.com/office/officeart/2005/8/layout/cycle1"/>
    <dgm:cxn modelId="{6945D2B8-CCFE-4101-ADD8-27218184468B}" type="presParOf" srcId="{C69239CB-AAD1-466C-86A4-E61E6C36AB0E}" destId="{A7E534A5-AC16-4A06-9342-E8BDC2D44D2A}" srcOrd="9" destOrd="0" presId="urn:microsoft.com/office/officeart/2005/8/layout/cycle1"/>
    <dgm:cxn modelId="{DC02D4DB-BDD4-46EA-BD8A-AACB04A70685}" type="presParOf" srcId="{C69239CB-AAD1-466C-86A4-E61E6C36AB0E}" destId="{DAEC9379-E0D9-4B00-A32B-54AC3D5FDF42}" srcOrd="10" destOrd="0" presId="urn:microsoft.com/office/officeart/2005/8/layout/cycle1"/>
    <dgm:cxn modelId="{BDC12813-90BF-42C3-8386-D313F4DA45F8}" type="presParOf" srcId="{C69239CB-AAD1-466C-86A4-E61E6C36AB0E}" destId="{7B82FF68-A8EC-491A-AF59-206ED8491DC2}" srcOrd="11" destOrd="0" presId="urn:microsoft.com/office/officeart/2005/8/layout/cycle1"/>
  </dgm:cxnLst>
  <dgm:bg/>
  <dgm:whole/>
</dgm:dataModel>
</file>

<file path=ppt/diagrams/layout1.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19413" cy="493713"/>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14763" y="0"/>
            <a:ext cx="2919412" cy="493713"/>
          </a:xfrm>
          <a:prstGeom prst="rect">
            <a:avLst/>
          </a:prstGeom>
        </p:spPr>
        <p:txBody>
          <a:bodyPr vert="horz" lIns="91440" tIns="45720" rIns="91440" bIns="45720" rtlCol="0"/>
          <a:lstStyle>
            <a:lvl1pPr algn="r">
              <a:defRPr sz="1200"/>
            </a:lvl1pPr>
          </a:lstStyle>
          <a:p>
            <a:fld id="{21E82E82-E085-4D66-A093-7870CF0F20DD}" type="datetimeFigureOut">
              <a:rPr lang="ko-KR" altLang="en-US" smtClean="0"/>
              <a:pPr/>
              <a:t>2018-09-13</a:t>
            </a:fld>
            <a:endParaRPr lang="ko-KR" altLang="en-US"/>
          </a:p>
        </p:txBody>
      </p:sp>
      <p:sp>
        <p:nvSpPr>
          <p:cNvPr id="4" name="슬라이드 이미지 개체 틀 3"/>
          <p:cNvSpPr>
            <a:spLocks noGrp="1" noRot="1" noChangeAspect="1"/>
          </p:cNvSpPr>
          <p:nvPr>
            <p:ph type="sldImg" idx="2"/>
          </p:nvPr>
        </p:nvSpPr>
        <p:spPr>
          <a:xfrm>
            <a:off x="901700" y="739775"/>
            <a:ext cx="4932363" cy="3700463"/>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73100" y="4686300"/>
            <a:ext cx="5389563" cy="4440238"/>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6" name="바닥글 개체 틀 5"/>
          <p:cNvSpPr>
            <a:spLocks noGrp="1"/>
          </p:cNvSpPr>
          <p:nvPr>
            <p:ph type="ftr" sz="quarter" idx="4"/>
          </p:nvPr>
        </p:nvSpPr>
        <p:spPr>
          <a:xfrm>
            <a:off x="0" y="9371013"/>
            <a:ext cx="2919413" cy="493712"/>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14763" y="9371013"/>
            <a:ext cx="2919412" cy="493712"/>
          </a:xfrm>
          <a:prstGeom prst="rect">
            <a:avLst/>
          </a:prstGeom>
        </p:spPr>
        <p:txBody>
          <a:bodyPr vert="horz" lIns="91440" tIns="45720" rIns="91440" bIns="45720" rtlCol="0" anchor="b"/>
          <a:lstStyle>
            <a:lvl1pPr algn="r">
              <a:defRPr sz="1200"/>
            </a:lvl1pPr>
          </a:lstStyle>
          <a:p>
            <a:fld id="{DDEB676A-5BA3-44DC-91A5-F9FE72151FA9}" type="slidenum">
              <a:rPr lang="ko-KR" altLang="en-US" smtClean="0"/>
              <a:pPr/>
              <a:t>‹#›</a:t>
            </a:fld>
            <a:endParaRPr lang="ko-KR" altLang="en-US"/>
          </a:p>
        </p:txBody>
      </p:sp>
    </p:spTree>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Hello Ney York!! Where are we? (Answers.) </a:t>
            </a:r>
            <a:endParaRPr lang="ko-KR" altLang="en-US" sz="1200" kern="1200" dirty="0" smtClean="0">
              <a:solidFill>
                <a:schemeClr val="tx1"/>
              </a:solidFill>
              <a:latin typeface="+mn-lt"/>
              <a:ea typeface="+mn-ea"/>
              <a:cs typeface="+mn-cs"/>
            </a:endParaRPr>
          </a:p>
          <a:p>
            <a:pPr latinLnBrk="1"/>
            <a:r>
              <a:rPr lang="en-US" sz="1200" kern="1200" dirty="0" smtClean="0">
                <a:solidFill>
                  <a:schemeClr val="tx1"/>
                </a:solidFill>
                <a:latin typeface="+mn-lt"/>
                <a:ea typeface="+mn-ea"/>
                <a:cs typeface="+mn-cs"/>
              </a:rPr>
              <a:t>Yes, New York but, specifically, in a building named </a:t>
            </a:r>
            <a:r>
              <a:rPr lang="en-US" sz="1200" kern="1200" dirty="0" err="1" smtClean="0">
                <a:solidFill>
                  <a:schemeClr val="tx1"/>
                </a:solidFill>
                <a:latin typeface="+mn-lt"/>
                <a:ea typeface="+mn-ea"/>
                <a:cs typeface="+mn-cs"/>
              </a:rPr>
              <a:t>Littl</a:t>
            </a:r>
            <a:r>
              <a:rPr lang="en-US" sz="1200" kern="1200" dirty="0" smtClean="0">
                <a:solidFill>
                  <a:schemeClr val="tx1"/>
                </a:solidFill>
                <a:latin typeface="+mn-lt"/>
                <a:ea typeface="+mn-ea"/>
                <a:cs typeface="+mn-cs"/>
              </a:rPr>
              <a:t> star, and technically on #rd floor ‘Slab’ </a:t>
            </a:r>
            <a:endParaRPr lang="ko-KR" altLang="en-US" sz="1200" kern="1200" dirty="0" smtClean="0">
              <a:solidFill>
                <a:schemeClr val="tx1"/>
              </a:solidFill>
              <a:latin typeface="+mn-lt"/>
              <a:ea typeface="+mn-ea"/>
              <a:cs typeface="+mn-cs"/>
            </a:endParaRPr>
          </a:p>
          <a:p>
            <a:pPr latinLnBrk="1"/>
            <a:r>
              <a:rPr lang="en-US" sz="1200" kern="1200" dirty="0" smtClean="0">
                <a:solidFill>
                  <a:schemeClr val="tx1"/>
                </a:solidFill>
                <a:latin typeface="+mn-lt"/>
                <a:ea typeface="+mn-ea"/>
                <a:cs typeface="+mn-cs"/>
              </a:rPr>
              <a:t>People are living with lots of things like cell phone, </a:t>
            </a:r>
            <a:r>
              <a:rPr lang="en-US" sz="1200" kern="1200" dirty="0" err="1" smtClean="0">
                <a:solidFill>
                  <a:schemeClr val="tx1"/>
                </a:solidFill>
                <a:latin typeface="+mn-lt"/>
                <a:ea typeface="+mn-ea"/>
                <a:cs typeface="+mn-cs"/>
              </a:rPr>
              <a:t>wifi</a:t>
            </a:r>
            <a:r>
              <a:rPr lang="en-US" sz="1200" kern="1200" dirty="0" smtClean="0">
                <a:solidFill>
                  <a:schemeClr val="tx1"/>
                </a:solidFill>
                <a:latin typeface="+mn-lt"/>
                <a:ea typeface="+mn-ea"/>
                <a:cs typeface="+mn-cs"/>
              </a:rPr>
              <a:t>, medical service, donation and mobility......but have in mind that human being should be in space like here in the office working, in a lodge living, in a subway station commuting, and sometimes ski-resort taking rests. These are all products of construction industry,</a:t>
            </a:r>
            <a:r>
              <a:rPr lang="en-US" sz="1200" kern="1200" baseline="0" dirty="0" smtClean="0">
                <a:solidFill>
                  <a:schemeClr val="tx1"/>
                </a:solidFill>
                <a:latin typeface="+mn-lt"/>
                <a:ea typeface="+mn-ea"/>
                <a:cs typeface="+mn-cs"/>
              </a:rPr>
              <a:t> which </a:t>
            </a:r>
            <a:r>
              <a:rPr lang="en-US" sz="1200" kern="1200" dirty="0" smtClean="0">
                <a:solidFill>
                  <a:schemeClr val="tx1"/>
                </a:solidFill>
                <a:latin typeface="+mn-lt"/>
                <a:ea typeface="+mn-ea"/>
                <a:cs typeface="+mn-cs"/>
              </a:rPr>
              <a:t>I want to change with </a:t>
            </a:r>
            <a:r>
              <a:rPr lang="en-US" sz="1200" kern="1200" dirty="0" err="1" smtClean="0">
                <a:solidFill>
                  <a:schemeClr val="tx1"/>
                </a:solidFill>
                <a:latin typeface="+mn-lt"/>
                <a:ea typeface="+mn-ea"/>
                <a:cs typeface="+mn-cs"/>
              </a:rPr>
              <a:t>Blockchain</a:t>
            </a:r>
            <a:r>
              <a:rPr lang="en-US" sz="1200" kern="1200" dirty="0" smtClean="0">
                <a:solidFill>
                  <a:schemeClr val="tx1"/>
                </a:solidFill>
                <a:latin typeface="+mn-lt"/>
                <a:ea typeface="+mn-ea"/>
                <a:cs typeface="+mn-cs"/>
              </a:rPr>
              <a:t> Technology.</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a:t>
            </a:fld>
            <a:endParaRPr lang="ko-KR"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BIM, Digital Twin is best for a work place, but when it comes to information sharing and decision-making, we need another one, </a:t>
            </a:r>
            <a:r>
              <a:rPr lang="en-US" sz="1200" kern="1200" dirty="0" err="1" smtClean="0">
                <a:solidFill>
                  <a:schemeClr val="tx1"/>
                </a:solidFill>
                <a:latin typeface="+mn-lt"/>
                <a:ea typeface="+mn-ea"/>
                <a:cs typeface="+mn-cs"/>
              </a:rPr>
              <a:t>BlockChain</a:t>
            </a:r>
            <a:r>
              <a:rPr lang="en-US" sz="1200" kern="1200" dirty="0" smtClean="0">
                <a:solidFill>
                  <a:schemeClr val="tx1"/>
                </a:solidFill>
                <a:latin typeface="+mn-lt"/>
                <a:ea typeface="+mn-ea"/>
                <a:cs typeface="+mn-cs"/>
              </a:rPr>
              <a:t>-based platform is strongly needed. It is ideal to raise issues on </a:t>
            </a:r>
            <a:r>
              <a:rPr lang="en-US" sz="1200" kern="1200" dirty="0" err="1" smtClean="0">
                <a:solidFill>
                  <a:schemeClr val="tx1"/>
                </a:solidFill>
                <a:latin typeface="+mn-lt"/>
                <a:ea typeface="+mn-ea"/>
                <a:cs typeface="+mn-cs"/>
              </a:rPr>
              <a:t>Blockchain</a:t>
            </a:r>
            <a:r>
              <a:rPr lang="en-US" sz="1200" kern="1200" dirty="0" smtClean="0">
                <a:solidFill>
                  <a:schemeClr val="tx1"/>
                </a:solidFill>
                <a:latin typeface="+mn-lt"/>
                <a:ea typeface="+mn-ea"/>
                <a:cs typeface="+mn-cs"/>
              </a:rPr>
              <a:t> and to simulate alternatives with Digital twin. Participants will be involved in creating a digital twin, giving their expertise, or sharing their own on-site information.</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10</a:t>
            </a:fld>
            <a:endParaRPr lang="ko-KR"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ko-KR" altLang="en-US" dirty="0" smtClean="0"/>
              <a:t>이를 해결하는 </a:t>
            </a:r>
            <a:r>
              <a:rPr lang="en-US" altLang="ko-KR" dirty="0" smtClean="0"/>
              <a:t>solution</a:t>
            </a:r>
            <a:r>
              <a:rPr lang="ko-KR" altLang="en-US" dirty="0" smtClean="0"/>
              <a:t>은 </a:t>
            </a:r>
            <a:endParaRPr lang="en-US" altLang="ko-KR" dirty="0" smtClean="0"/>
          </a:p>
          <a:p>
            <a:pPr marL="228600" indent="-228600">
              <a:buAutoNum type="arabicPeriod"/>
            </a:pPr>
            <a:r>
              <a:rPr lang="ko-KR" altLang="en-US" dirty="0" smtClean="0"/>
              <a:t>먼저 </a:t>
            </a:r>
            <a:r>
              <a:rPr lang="en-US" altLang="ko-KR" dirty="0" smtClean="0"/>
              <a:t>bulletin</a:t>
            </a:r>
            <a:r>
              <a:rPr lang="en-US" altLang="ko-KR" baseline="0" dirty="0" smtClean="0"/>
              <a:t> </a:t>
            </a:r>
            <a:r>
              <a:rPr lang="ko-KR" altLang="en-US" baseline="0" dirty="0" smtClean="0"/>
              <a:t>혹은 </a:t>
            </a:r>
            <a:r>
              <a:rPr lang="en-US" altLang="ko-KR" baseline="0" dirty="0" err="1" smtClean="0"/>
              <a:t>dAPP</a:t>
            </a:r>
            <a:r>
              <a:rPr lang="ko-KR" altLang="en-US" baseline="0" dirty="0" smtClean="0"/>
              <a:t>을 통해서 </a:t>
            </a:r>
            <a:r>
              <a:rPr lang="en-US" altLang="ko-KR" baseline="0" dirty="0" smtClean="0"/>
              <a:t>issue </a:t>
            </a:r>
            <a:r>
              <a:rPr lang="ko-KR" altLang="en-US" baseline="0" dirty="0" smtClean="0"/>
              <a:t>및 </a:t>
            </a:r>
            <a:r>
              <a:rPr lang="en-US" altLang="ko-KR" baseline="0" dirty="0" smtClean="0"/>
              <a:t>subject </a:t>
            </a:r>
            <a:r>
              <a:rPr lang="ko-KR" altLang="en-US" baseline="0" dirty="0" smtClean="0"/>
              <a:t>를 </a:t>
            </a:r>
            <a:r>
              <a:rPr lang="en-US" altLang="ko-KR" baseline="0" dirty="0" smtClean="0"/>
              <a:t>raising </a:t>
            </a:r>
            <a:r>
              <a:rPr lang="ko-KR" altLang="en-US" baseline="0" dirty="0" smtClean="0"/>
              <a:t>함</a:t>
            </a:r>
            <a:endParaRPr lang="en-US" altLang="ko-KR" baseline="0" dirty="0" smtClean="0"/>
          </a:p>
          <a:p>
            <a:pPr marL="228600" indent="-228600">
              <a:buAutoNum type="arabicPeriod"/>
            </a:pPr>
            <a:r>
              <a:rPr lang="en-US" altLang="ko-KR" baseline="0" dirty="0" smtClean="0"/>
              <a:t>Digital Twin </a:t>
            </a:r>
            <a:r>
              <a:rPr lang="ko-KR" altLang="en-US" baseline="0" dirty="0" smtClean="0"/>
              <a:t>을 통해서 합리적인 대안을 만들어 냄</a:t>
            </a:r>
            <a:endParaRPr lang="en-US" altLang="ko-KR" baseline="0" dirty="0" smtClean="0"/>
          </a:p>
          <a:p>
            <a:pPr marL="228600" indent="-228600">
              <a:buAutoNum type="arabicPeriod"/>
            </a:pPr>
            <a:r>
              <a:rPr lang="en-US" altLang="ko-KR" baseline="0" dirty="0" err="1" smtClean="0"/>
              <a:t>dAPP</a:t>
            </a:r>
            <a:r>
              <a:rPr lang="en-US" altLang="ko-KR" baseline="0" dirty="0" smtClean="0"/>
              <a:t> </a:t>
            </a:r>
            <a:r>
              <a:rPr lang="ko-KR" altLang="en-US" baseline="0" dirty="0" smtClean="0"/>
              <a:t>을 통한 </a:t>
            </a:r>
            <a:r>
              <a:rPr lang="en-US" altLang="ko-KR" baseline="0" dirty="0" smtClean="0"/>
              <a:t>decision making </a:t>
            </a:r>
            <a:r>
              <a:rPr lang="ko-KR" altLang="en-US" baseline="0" dirty="0" smtClean="0"/>
              <a:t>을 진행하며</a:t>
            </a:r>
            <a:r>
              <a:rPr lang="en-US" altLang="ko-KR" baseline="0" dirty="0" smtClean="0"/>
              <a:t>, delegate system</a:t>
            </a:r>
            <a:r>
              <a:rPr lang="ko-KR" altLang="en-US" baseline="0" dirty="0" smtClean="0"/>
              <a:t>을 적용하며</a:t>
            </a:r>
            <a:r>
              <a:rPr lang="en-US" altLang="ko-KR" baseline="0" dirty="0" smtClean="0"/>
              <a:t>, CAN foundation</a:t>
            </a:r>
            <a:r>
              <a:rPr lang="ko-KR" altLang="en-US" baseline="0" dirty="0" smtClean="0"/>
              <a:t>의 </a:t>
            </a:r>
            <a:r>
              <a:rPr lang="en-US" altLang="ko-KR" baseline="0" dirty="0" smtClean="0"/>
              <a:t>system </a:t>
            </a:r>
            <a:r>
              <a:rPr lang="ko-KR" altLang="en-US" baseline="0" dirty="0" smtClean="0"/>
              <a:t>일부를 사용하고 지원 받음</a:t>
            </a:r>
            <a:endParaRPr lang="en-US" altLang="ko-KR" baseline="0" dirty="0" smtClean="0"/>
          </a:p>
          <a:p>
            <a:pPr marL="228600" indent="-228600">
              <a:buAutoNum type="arabicPeriod"/>
            </a:pPr>
            <a:r>
              <a:rPr lang="en-US" altLang="ko-KR" baseline="0" dirty="0" smtClean="0"/>
              <a:t>Apply to real world and </a:t>
            </a:r>
            <a:r>
              <a:rPr lang="en-US" altLang="ko-KR" baseline="0" dirty="0" err="1" smtClean="0"/>
              <a:t>feeback</a:t>
            </a:r>
            <a:r>
              <a:rPr lang="en-US" altLang="ko-KR" baseline="0" dirty="0" smtClean="0"/>
              <a:t> to raise new ones so that real world keeps better  </a:t>
            </a:r>
            <a:endParaRPr lang="ko-KR" altLang="en-US" dirty="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11</a:t>
            </a:fld>
            <a:endParaRPr lang="ko-KR"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12</a:t>
            </a:fld>
            <a:endParaRPr lang="ko-KR"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err="1" smtClean="0">
                <a:solidFill>
                  <a:schemeClr val="tx1"/>
                </a:solidFill>
                <a:latin typeface="+mn-lt"/>
                <a:ea typeface="+mn-ea"/>
                <a:cs typeface="+mn-cs"/>
              </a:rPr>
              <a:t>Daehan’s</a:t>
            </a:r>
            <a:r>
              <a:rPr lang="en-US" sz="1200" kern="1200" dirty="0" smtClean="0">
                <a:solidFill>
                  <a:schemeClr val="tx1"/>
                </a:solidFill>
                <a:latin typeface="+mn-lt"/>
                <a:ea typeface="+mn-ea"/>
                <a:cs typeface="+mn-cs"/>
              </a:rPr>
              <a:t> annual sales volume is 900 million US Dollar value from 5 departments. Among them, processed bar and rebar’s amount, about 800 million, is Short Obtainable Market. </a:t>
            </a:r>
            <a:endParaRPr lang="ko-KR" altLang="en-US" sz="1200" kern="1200" dirty="0" smtClean="0">
              <a:solidFill>
                <a:schemeClr val="tx1"/>
              </a:solidFill>
              <a:latin typeface="+mn-lt"/>
              <a:ea typeface="+mn-ea"/>
              <a:cs typeface="+mn-cs"/>
            </a:endParaRPr>
          </a:p>
          <a:p>
            <a:pPr latinLnBrk="1"/>
            <a:r>
              <a:rPr lang="en-US" sz="1200" kern="1200" dirty="0" smtClean="0">
                <a:solidFill>
                  <a:schemeClr val="tx1"/>
                </a:solidFill>
                <a:latin typeface="+mn-lt"/>
                <a:ea typeface="+mn-ea"/>
                <a:cs typeface="+mn-cs"/>
              </a:rPr>
              <a:t>Let me share another interesting one. Value of construction Completed as of 2017 of in Korea is 111.8 billion US dollar, it’s from Stat. Korea, one of government agencies. </a:t>
            </a:r>
            <a:endParaRPr lang="ko-KR" altLang="en-US" sz="1200" kern="1200" dirty="0" smtClean="0">
              <a:solidFill>
                <a:schemeClr val="tx1"/>
              </a:solidFill>
              <a:latin typeface="+mn-lt"/>
              <a:ea typeface="+mn-ea"/>
              <a:cs typeface="+mn-cs"/>
            </a:endParaRPr>
          </a:p>
          <a:p>
            <a:pPr latinLnBrk="1"/>
            <a:r>
              <a:rPr lang="en-US" sz="1200" kern="1200" dirty="0" smtClean="0">
                <a:solidFill>
                  <a:schemeClr val="tx1"/>
                </a:solidFill>
                <a:latin typeface="+mn-lt"/>
                <a:ea typeface="+mn-ea"/>
                <a:cs typeface="+mn-cs"/>
              </a:rPr>
              <a:t>If 3% of it could be on this platform, Total Available Market is more than 3 thousand million. </a:t>
            </a:r>
            <a:endParaRPr lang="ko-KR" altLang="en-US" sz="1200" kern="1200" dirty="0" smtClean="0">
              <a:solidFill>
                <a:schemeClr val="tx1"/>
              </a:solidFill>
              <a:latin typeface="+mn-lt"/>
              <a:ea typeface="+mn-ea"/>
              <a:cs typeface="+mn-cs"/>
            </a:endParaRPr>
          </a:p>
          <a:p>
            <a:pPr latinLnBrk="1"/>
            <a:r>
              <a:rPr lang="en-US" sz="1200" kern="1200" dirty="0" smtClean="0">
                <a:solidFill>
                  <a:schemeClr val="tx1"/>
                </a:solidFill>
                <a:latin typeface="+mn-lt"/>
                <a:ea typeface="+mn-ea"/>
                <a:cs typeface="+mn-cs"/>
              </a:rPr>
              <a:t>It’s just suggestion, but 111.8 billion is big number and 3% is small proportion.</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13</a:t>
            </a:fld>
            <a:endParaRPr lang="ko-KR"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dirty="0" smtClean="0"/>
              <a:t>We definitely have a goal and target</a:t>
            </a:r>
            <a:r>
              <a:rPr lang="en-US" baseline="0" dirty="0" smtClean="0"/>
              <a:t> industry. </a:t>
            </a:r>
            <a:r>
              <a:rPr lang="en-US" baseline="0" dirty="0" err="1" smtClean="0"/>
              <a:t>Futhermore</a:t>
            </a:r>
            <a:r>
              <a:rPr lang="en-US" baseline="0" dirty="0" smtClean="0"/>
              <a:t> we have assets like</a:t>
            </a:r>
            <a:r>
              <a:rPr lang="en-US" dirty="0" smtClean="0"/>
              <a:t> ideas, captive markets, experiences, expertise, and credibility in the industry. However, in order to make new business opportunities more profitable and visible, we have to work with the gurus of </a:t>
            </a:r>
            <a:r>
              <a:rPr lang="en-US" dirty="0" err="1" smtClean="0"/>
              <a:t>blockchain</a:t>
            </a:r>
            <a:r>
              <a:rPr lang="en-US" dirty="0" smtClean="0"/>
              <a:t> technology. I would like to cooperate with those have their frameworks, trust</a:t>
            </a:r>
            <a:r>
              <a:rPr lang="en-US" baseline="0" dirty="0" smtClean="0"/>
              <a:t> as well as </a:t>
            </a:r>
            <a:r>
              <a:rPr lang="en-US" dirty="0" smtClean="0"/>
              <a:t>technology itself</a:t>
            </a:r>
            <a:r>
              <a:rPr lang="en-US" baseline="0" dirty="0" smtClean="0"/>
              <a:t> and help </a:t>
            </a:r>
            <a:r>
              <a:rPr lang="en-US" baseline="0" dirty="0" err="1" smtClean="0"/>
              <a:t>eachothers</a:t>
            </a:r>
            <a:r>
              <a:rPr lang="en-US" baseline="0" dirty="0" smtClean="0"/>
              <a:t>. </a:t>
            </a:r>
            <a:endParaRPr lang="ko-KR" altLang="en-US" dirty="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14</a:t>
            </a:fld>
            <a:endParaRPr lang="ko-KR"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dirty="0" smtClean="0"/>
              <a:t>Besides</a:t>
            </a:r>
            <a:r>
              <a:rPr lang="en-US" baseline="0" dirty="0" smtClean="0"/>
              <a:t> </a:t>
            </a:r>
            <a:r>
              <a:rPr lang="en-US" dirty="0" err="1" smtClean="0"/>
              <a:t>Daehan</a:t>
            </a:r>
            <a:r>
              <a:rPr lang="en-US" dirty="0" smtClean="0"/>
              <a:t> Steel and The Ventures,</a:t>
            </a:r>
            <a:r>
              <a:rPr lang="en-US" baseline="0" dirty="0" smtClean="0"/>
              <a:t> </a:t>
            </a:r>
            <a:r>
              <a:rPr lang="en-US" dirty="0" smtClean="0"/>
              <a:t>C2B_Chain are looking for additional investors</a:t>
            </a:r>
            <a:r>
              <a:rPr lang="en-US" baseline="0" dirty="0" smtClean="0"/>
              <a:t> and also </a:t>
            </a:r>
            <a:r>
              <a:rPr lang="en-US" dirty="0" smtClean="0"/>
              <a:t>for a partner to help us in the Advisory group. At the company level</a:t>
            </a:r>
            <a:r>
              <a:rPr lang="en-US" baseline="0" dirty="0" smtClean="0"/>
              <a:t> w</a:t>
            </a:r>
            <a:r>
              <a:rPr lang="en-US" dirty="0" smtClean="0"/>
              <a:t>e are also looking for suitable experts for S / W development and business development.</a:t>
            </a:r>
            <a:r>
              <a:rPr lang="en-US" baseline="0" dirty="0" smtClean="0"/>
              <a:t> Planning and White Paper will be executed by myself. </a:t>
            </a:r>
            <a:endParaRPr lang="ko-KR" altLang="en-US" dirty="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15</a:t>
            </a:fld>
            <a:endParaRPr lang="ko-KR"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rtl="0"/>
            <a:r>
              <a:rPr lang="en-US" dirty="0" err="1" smtClean="0"/>
              <a:t>Daehan</a:t>
            </a:r>
            <a:r>
              <a:rPr lang="en-US" baseline="0" dirty="0" smtClean="0"/>
              <a:t> Steel </a:t>
            </a:r>
            <a:r>
              <a:rPr lang="en-US" dirty="0" smtClean="0"/>
              <a:t>has been leading innovation and change in the industry for about 60 years. And for next another 60 years,</a:t>
            </a:r>
            <a:r>
              <a:rPr lang="en-US" baseline="0" dirty="0" smtClean="0"/>
              <a:t> </a:t>
            </a:r>
            <a:r>
              <a:rPr lang="en-US" dirty="0" smtClean="0"/>
              <a:t>C2B_Chain, son company, will drive innovation and change. We want to go farther rather</a:t>
            </a:r>
            <a:r>
              <a:rPr lang="en-US" baseline="0" dirty="0" smtClean="0"/>
              <a:t> </a:t>
            </a:r>
            <a:r>
              <a:rPr lang="en-US" dirty="0" smtClean="0"/>
              <a:t>than to go faster</a:t>
            </a:r>
            <a:r>
              <a:rPr lang="en-US" baseline="0" dirty="0" smtClean="0"/>
              <a:t>, that’s why we need partners. </a:t>
            </a:r>
            <a:endParaRPr lang="en-US" dirty="0" smtClean="0"/>
          </a:p>
          <a:p>
            <a:r>
              <a:rPr lang="en-US" altLang="ko-KR" baseline="0" dirty="0" smtClean="0"/>
              <a:t>And more, </a:t>
            </a:r>
            <a:r>
              <a:rPr lang="en-US" altLang="ko-KR" baseline="0" dirty="0" err="1" smtClean="0"/>
              <a:t>Mr.Oh</a:t>
            </a:r>
            <a:r>
              <a:rPr lang="en-US" altLang="ko-KR" baseline="0" dirty="0" smtClean="0"/>
              <a:t>, the CEO of </a:t>
            </a:r>
            <a:r>
              <a:rPr lang="en-US" altLang="ko-KR" baseline="0" dirty="0" err="1" smtClean="0"/>
              <a:t>Daehansteel</a:t>
            </a:r>
            <a:r>
              <a:rPr lang="en-US" altLang="ko-KR" baseline="0" dirty="0" smtClean="0"/>
              <a:t>, who leads all the businesses, is here, so you can have a chance to meet him today to discuss more. Company brochure and name card available. Feel free to contact, through mobile, E-mail, and Social Network Services. </a:t>
            </a:r>
            <a:endParaRPr lang="ko-KR" altLang="en-US" dirty="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16</a:t>
            </a:fld>
            <a:endParaRPr lang="ko-KR"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dirty="0" smtClean="0"/>
              <a:t>At the moment, Construction</a:t>
            </a:r>
            <a:r>
              <a:rPr lang="en-US" altLang="ko-KR" baseline="0" dirty="0" smtClean="0"/>
              <a:t> to </a:t>
            </a:r>
            <a:r>
              <a:rPr lang="en-US" altLang="ko-KR" baseline="0" dirty="0" err="1" smtClean="0"/>
              <a:t>Blockchain</a:t>
            </a:r>
            <a:r>
              <a:rPr lang="en-US" dirty="0" smtClean="0"/>
              <a:t> is currently undergoing foundation, governance and partnering. We are also preparing the most important element, Token Economy, at an early stage. As the construction industry is conservative, three more demos development and proof of concept are planned to</a:t>
            </a:r>
            <a:r>
              <a:rPr lang="en-US" baseline="0" dirty="0" smtClean="0"/>
              <a:t> be done</a:t>
            </a:r>
            <a:r>
              <a:rPr lang="en-US" dirty="0" smtClean="0"/>
              <a:t> from 4Q, 2018 to 3Q,2019. And</a:t>
            </a:r>
            <a:r>
              <a:rPr lang="en-US" baseline="0" dirty="0" smtClean="0"/>
              <a:t> then </a:t>
            </a:r>
            <a:r>
              <a:rPr lang="en-US" dirty="0" smtClean="0"/>
              <a:t>Coin Offering will be</a:t>
            </a:r>
            <a:r>
              <a:rPr lang="en-US" baseline="0" dirty="0" smtClean="0"/>
              <a:t> on</a:t>
            </a:r>
            <a:r>
              <a:rPr lang="en-US" dirty="0" smtClean="0"/>
              <a:t> 4Q of 2019 after completion</a:t>
            </a:r>
            <a:r>
              <a:rPr lang="en-US" baseline="0" dirty="0" smtClean="0"/>
              <a:t> of what is needed</a:t>
            </a:r>
            <a:r>
              <a:rPr lang="en-US" dirty="0" smtClean="0"/>
              <a:t>.</a:t>
            </a:r>
            <a:endParaRPr lang="en-US" altLang="ko-KR" baseline="0" dirty="0" smtClean="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17</a:t>
            </a:fld>
            <a:endParaRPr lang="ko-KR"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Construction industry</a:t>
            </a:r>
            <a:r>
              <a:rPr lang="en-US" sz="1200" kern="1200" baseline="0" dirty="0" smtClean="0">
                <a:solidFill>
                  <a:schemeClr val="tx1"/>
                </a:solidFill>
                <a:latin typeface="+mn-lt"/>
                <a:ea typeface="+mn-ea"/>
                <a:cs typeface="+mn-cs"/>
              </a:rPr>
              <a:t> has</a:t>
            </a:r>
            <a:r>
              <a:rPr lang="en-US" sz="1200" kern="1200" dirty="0" smtClean="0">
                <a:solidFill>
                  <a:schemeClr val="tx1"/>
                </a:solidFill>
                <a:latin typeface="+mn-lt"/>
                <a:ea typeface="+mn-ea"/>
                <a:cs typeface="+mn-cs"/>
              </a:rPr>
              <a:t> started from the beginning of human being. Because of that, it is highly industrialized on</a:t>
            </a:r>
            <a:r>
              <a:rPr lang="en-US" sz="1200" kern="1200" baseline="0" dirty="0" smtClean="0">
                <a:solidFill>
                  <a:schemeClr val="tx1"/>
                </a:solidFill>
                <a:latin typeface="+mn-lt"/>
                <a:ea typeface="+mn-ea"/>
                <a:cs typeface="+mn-cs"/>
              </a:rPr>
              <a:t> the basis of subcontracting </a:t>
            </a:r>
            <a:r>
              <a:rPr lang="en-US" sz="1200" kern="1200" dirty="0" smtClean="0">
                <a:solidFill>
                  <a:schemeClr val="tx1"/>
                </a:solidFill>
                <a:latin typeface="+mn-lt"/>
                <a:ea typeface="+mn-ea"/>
                <a:cs typeface="+mn-cs"/>
              </a:rPr>
              <a:t>and strongly centralized on specific player, general contractors. These are creating detailed problems.</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2</a:t>
            </a:fld>
            <a:endParaRPr lang="ko-KR"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Contract #1~3</a:t>
            </a:r>
            <a:r>
              <a:rPr lang="en-US" sz="1200" kern="1200" baseline="0" dirty="0" smtClean="0">
                <a:solidFill>
                  <a:schemeClr val="tx1"/>
                </a:solidFill>
                <a:latin typeface="+mn-lt"/>
                <a:ea typeface="+mn-ea"/>
                <a:cs typeface="+mn-cs"/>
              </a:rPr>
              <a:t> are different from contract, application and payment point of view. Why are they are different doing same scope of doing? When </a:t>
            </a:r>
            <a:r>
              <a:rPr lang="en-US" sz="1200" kern="1200" dirty="0" smtClean="0">
                <a:solidFill>
                  <a:schemeClr val="tx1"/>
                </a:solidFill>
                <a:latin typeface="+mn-lt"/>
                <a:ea typeface="+mn-ea"/>
                <a:cs typeface="+mn-cs"/>
              </a:rPr>
              <a:t>accurate q</a:t>
            </a:r>
            <a:r>
              <a:rPr lang="en-US" sz="1200" kern="1200" baseline="0" dirty="0" smtClean="0">
                <a:solidFill>
                  <a:schemeClr val="tx1"/>
                </a:solidFill>
                <a:latin typeface="+mn-lt"/>
                <a:ea typeface="+mn-ea"/>
                <a:cs typeface="+mn-cs"/>
              </a:rPr>
              <a:t>uantity, the precise position of the application, execution of the upper contract is improperly shared, unfair trade happens making </a:t>
            </a:r>
            <a:r>
              <a:rPr lang="en-US" sz="1200" kern="1200" dirty="0" smtClean="0">
                <a:solidFill>
                  <a:schemeClr val="tx1"/>
                </a:solidFill>
                <a:latin typeface="+mn-lt"/>
                <a:ea typeface="+mn-ea"/>
                <a:cs typeface="+mn-cs"/>
              </a:rPr>
              <a:t>Players located at the lower end of the value chain will have more risk. </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3</a:t>
            </a:fld>
            <a:endParaRPr lang="ko-KR"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We anticipate related issues before delivering rebar, inform GC and request a decision. They communicate these issues to the structural engineer and then ask the associated </a:t>
            </a:r>
            <a:r>
              <a:rPr lang="en-US" sz="1200" kern="1200" dirty="0" err="1" smtClean="0">
                <a:solidFill>
                  <a:schemeClr val="tx1"/>
                </a:solidFill>
                <a:latin typeface="+mn-lt"/>
                <a:ea typeface="+mn-ea"/>
                <a:cs typeface="+mn-cs"/>
              </a:rPr>
              <a:t>sub_contractors</a:t>
            </a:r>
            <a:r>
              <a:rPr lang="en-US" sz="1200" kern="1200" dirty="0" smtClean="0">
                <a:solidFill>
                  <a:schemeClr val="tx1"/>
                </a:solidFill>
                <a:latin typeface="+mn-lt"/>
                <a:ea typeface="+mn-ea"/>
                <a:cs typeface="+mn-cs"/>
              </a:rPr>
              <a:t> for information and comments. After the final decision, the result is reported very late to us. We forecast and inform issues and deliver products to site creating the invisible value. However, productivity is lowered and Profit is also lowered.</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4</a:t>
            </a:fld>
            <a:endParaRPr lang="ko-KR"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In South Korea, there is a company, named </a:t>
            </a:r>
            <a:r>
              <a:rPr lang="en-US" sz="1200" kern="1200" dirty="0" err="1" smtClean="0">
                <a:solidFill>
                  <a:schemeClr val="tx1"/>
                </a:solidFill>
                <a:latin typeface="+mn-lt"/>
                <a:ea typeface="+mn-ea"/>
                <a:cs typeface="+mn-cs"/>
              </a:rPr>
              <a:t>Daehan</a:t>
            </a:r>
            <a:r>
              <a:rPr lang="en-US" sz="1200" kern="1200" dirty="0" smtClean="0">
                <a:solidFill>
                  <a:schemeClr val="tx1"/>
                </a:solidFill>
                <a:latin typeface="+mn-lt"/>
                <a:ea typeface="+mn-ea"/>
                <a:cs typeface="+mn-cs"/>
              </a:rPr>
              <a:t> Steel, manufacturing and selling steel products and services in construction industry to solve these problems. On 2005, it is listed on Korean Stock Exchange, selling 900 hundred million US Dollar sales value as of 20017, 3</a:t>
            </a:r>
            <a:r>
              <a:rPr lang="en-US" sz="1200" kern="1200" baseline="30000" dirty="0" smtClean="0">
                <a:solidFill>
                  <a:schemeClr val="tx1"/>
                </a:solidFill>
                <a:latin typeface="+mn-lt"/>
                <a:ea typeface="+mn-ea"/>
                <a:cs typeface="+mn-cs"/>
              </a:rPr>
              <a:t>rd</a:t>
            </a:r>
            <a:r>
              <a:rPr lang="en-US" sz="1200" kern="1200" dirty="0" smtClean="0">
                <a:solidFill>
                  <a:schemeClr val="tx1"/>
                </a:solidFill>
                <a:latin typeface="+mn-lt"/>
                <a:ea typeface="+mn-ea"/>
                <a:cs typeface="+mn-cs"/>
              </a:rPr>
              <a:t> biggest and always 1</a:t>
            </a:r>
            <a:r>
              <a:rPr lang="en-US" sz="1200" kern="1200" baseline="30000" dirty="0" smtClean="0">
                <a:solidFill>
                  <a:schemeClr val="tx1"/>
                </a:solidFill>
                <a:latin typeface="+mn-lt"/>
                <a:ea typeface="+mn-ea"/>
                <a:cs typeface="+mn-cs"/>
              </a:rPr>
              <a:t>st</a:t>
            </a:r>
            <a:r>
              <a:rPr lang="en-US" sz="1200" kern="1200" dirty="0" smtClean="0">
                <a:solidFill>
                  <a:schemeClr val="tx1"/>
                </a:solidFill>
                <a:latin typeface="+mn-lt"/>
                <a:ea typeface="+mn-ea"/>
                <a:cs typeface="+mn-cs"/>
              </a:rPr>
              <a:t> mover in rebar industry. </a:t>
            </a:r>
            <a:endParaRPr lang="ko-KR" altLang="en-US" sz="1200" kern="1200" dirty="0" smtClean="0">
              <a:solidFill>
                <a:schemeClr val="tx1"/>
              </a:solidFill>
              <a:latin typeface="+mn-lt"/>
              <a:ea typeface="+mn-ea"/>
              <a:cs typeface="+mn-cs"/>
            </a:endParaRPr>
          </a:p>
          <a:p>
            <a:pPr latinLnBrk="1"/>
            <a:r>
              <a:rPr lang="en-US" sz="1200" kern="1200" dirty="0" smtClean="0">
                <a:solidFill>
                  <a:schemeClr val="tx1"/>
                </a:solidFill>
                <a:latin typeface="+mn-lt"/>
                <a:ea typeface="+mn-ea"/>
                <a:cs typeface="+mn-cs"/>
              </a:rPr>
              <a:t>Its business trajectory is very interesting and meaningful. Here’s more.</a:t>
            </a: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5</a:t>
            </a:fld>
            <a:endParaRPr lang="ko-KR"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marL="0" marR="0" indent="0" algn="l" defTabSz="914400" rtl="0" eaLnBrk="1" fontAlgn="auto" latinLnBrk="1"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Trying</a:t>
            </a:r>
            <a:r>
              <a:rPr lang="en-US" sz="1200" kern="1200" baseline="0" dirty="0" smtClean="0">
                <a:solidFill>
                  <a:schemeClr val="tx1"/>
                </a:solidFill>
                <a:latin typeface="+mn-lt"/>
                <a:ea typeface="+mn-ea"/>
                <a:cs typeface="+mn-cs"/>
              </a:rPr>
              <a:t> </a:t>
            </a:r>
            <a:r>
              <a:rPr lang="en-US" sz="1200" kern="1200" dirty="0" smtClean="0">
                <a:solidFill>
                  <a:schemeClr val="tx1"/>
                </a:solidFill>
                <a:latin typeface="+mn-lt"/>
                <a:ea typeface="+mn-ea"/>
                <a:cs typeface="+mn-cs"/>
              </a:rPr>
              <a:t>to solve these problem, </a:t>
            </a:r>
            <a:r>
              <a:rPr lang="en-US" sz="1200" kern="1200" dirty="0" err="1" smtClean="0">
                <a:solidFill>
                  <a:schemeClr val="tx1"/>
                </a:solidFill>
                <a:latin typeface="+mn-lt"/>
                <a:ea typeface="+mn-ea"/>
                <a:cs typeface="+mn-cs"/>
              </a:rPr>
              <a:t>Daehan</a:t>
            </a:r>
            <a:r>
              <a:rPr lang="en-US" sz="1200" kern="1200" dirty="0" smtClean="0">
                <a:solidFill>
                  <a:schemeClr val="tx1"/>
                </a:solidFill>
                <a:latin typeface="+mn-lt"/>
                <a:ea typeface="+mn-ea"/>
                <a:cs typeface="+mn-cs"/>
              </a:rPr>
              <a:t> finally has 2 assets and 1 experience. </a:t>
            </a:r>
            <a:endParaRPr lang="ko-KR" altLang="en-US" sz="1200" kern="1200" dirty="0" smtClean="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6</a:t>
            </a:fld>
            <a:endParaRPr lang="ko-KR"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First of all, it expands business domain not only horizontally but also vertically from manufacturing as a core including BIM,</a:t>
            </a:r>
            <a:r>
              <a:rPr lang="en-US" sz="1200" kern="1200" baseline="0" dirty="0" smtClean="0">
                <a:solidFill>
                  <a:schemeClr val="tx1"/>
                </a:solidFill>
                <a:latin typeface="+mn-lt"/>
                <a:ea typeface="+mn-ea"/>
                <a:cs typeface="+mn-cs"/>
              </a:rPr>
              <a:t> building information modeling. </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7</a:t>
            </a:fld>
            <a:endParaRPr lang="ko-KR"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r>
              <a:rPr lang="en-US" altLang="ko-KR" baseline="0" dirty="0" smtClean="0"/>
              <a:t>It is doing exporting products BIC and has premises all over the global. </a:t>
            </a:r>
            <a:endParaRPr lang="ko-KR" altLang="en-US" dirty="0"/>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8</a:t>
            </a:fld>
            <a:endParaRPr lang="ko-KR"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pPr latinLnBrk="1"/>
            <a:r>
              <a:rPr lang="en-US" sz="1200" kern="1200" dirty="0" smtClean="0">
                <a:solidFill>
                  <a:schemeClr val="tx1"/>
                </a:solidFill>
                <a:latin typeface="+mn-lt"/>
                <a:ea typeface="+mn-ea"/>
                <a:cs typeface="+mn-cs"/>
              </a:rPr>
              <a:t>We have been doing with BIM technology. We integrate </a:t>
            </a:r>
            <a:r>
              <a:rPr lang="en-US" sz="1200" kern="1200" dirty="0" err="1" smtClean="0">
                <a:solidFill>
                  <a:schemeClr val="tx1"/>
                </a:solidFill>
                <a:latin typeface="+mn-lt"/>
                <a:ea typeface="+mn-ea"/>
                <a:cs typeface="+mn-cs"/>
              </a:rPr>
              <a:t>Daehan</a:t>
            </a:r>
            <a:r>
              <a:rPr lang="ko-KR" altLang="en-US" sz="1200" kern="1200" dirty="0" smtClean="0">
                <a:solidFill>
                  <a:schemeClr val="tx1"/>
                </a:solidFill>
                <a:latin typeface="+mn-lt"/>
                <a:ea typeface="+mn-ea"/>
                <a:cs typeface="+mn-cs"/>
              </a:rPr>
              <a:t>’</a:t>
            </a:r>
            <a:r>
              <a:rPr lang="en-US" sz="1200" kern="1200" dirty="0" smtClean="0">
                <a:solidFill>
                  <a:schemeClr val="tx1"/>
                </a:solidFill>
                <a:latin typeface="+mn-lt"/>
                <a:ea typeface="+mn-ea"/>
                <a:cs typeface="+mn-cs"/>
              </a:rPr>
              <a:t>s production management system with TIMBLE's </a:t>
            </a:r>
            <a:r>
              <a:rPr lang="en-US" sz="1200" kern="1200" dirty="0" err="1" smtClean="0">
                <a:solidFill>
                  <a:schemeClr val="tx1"/>
                </a:solidFill>
                <a:latin typeface="+mn-lt"/>
                <a:ea typeface="+mn-ea"/>
                <a:cs typeface="+mn-cs"/>
              </a:rPr>
              <a:t>Tekla</a:t>
            </a:r>
            <a:r>
              <a:rPr lang="en-US" sz="1200" kern="1200" dirty="0" smtClean="0">
                <a:solidFill>
                  <a:schemeClr val="tx1"/>
                </a:solidFill>
                <a:latin typeface="+mn-lt"/>
                <a:ea typeface="+mn-ea"/>
                <a:cs typeface="+mn-cs"/>
              </a:rPr>
              <a:t> BIM tool so that we are able to extract production information from TEKLA's BIM model and directly make production order for </a:t>
            </a:r>
            <a:r>
              <a:rPr lang="en-US" sz="1200" kern="1200" dirty="0" err="1" smtClean="0">
                <a:solidFill>
                  <a:schemeClr val="tx1"/>
                </a:solidFill>
                <a:latin typeface="+mn-lt"/>
                <a:ea typeface="+mn-ea"/>
                <a:cs typeface="+mn-cs"/>
              </a:rPr>
              <a:t>Daehan</a:t>
            </a:r>
            <a:r>
              <a:rPr lang="en-US" sz="1200" kern="1200" dirty="0" smtClean="0">
                <a:solidFill>
                  <a:schemeClr val="tx1"/>
                </a:solidFill>
                <a:latin typeface="+mn-lt"/>
                <a:ea typeface="+mn-ea"/>
                <a:cs typeface="+mn-cs"/>
              </a:rPr>
              <a:t> Steel, for all individual PJT and to share production information with players. And we also develop BIM model making S/W for players to make 3D model even more easily and faster. But it is not as widely accepted by industry as we have planned.</a:t>
            </a:r>
            <a:endParaRPr lang="ko-KR" altLang="en-US" sz="1200" kern="1200" dirty="0">
              <a:solidFill>
                <a:schemeClr val="tx1"/>
              </a:solidFill>
              <a:latin typeface="+mn-lt"/>
              <a:ea typeface="+mn-ea"/>
              <a:cs typeface="+mn-cs"/>
            </a:endParaRPr>
          </a:p>
        </p:txBody>
      </p:sp>
      <p:sp>
        <p:nvSpPr>
          <p:cNvPr id="4" name="슬라이드 번호 개체 틀 3"/>
          <p:cNvSpPr>
            <a:spLocks noGrp="1"/>
          </p:cNvSpPr>
          <p:nvPr>
            <p:ph type="sldNum" sz="quarter" idx="10"/>
          </p:nvPr>
        </p:nvSpPr>
        <p:spPr/>
        <p:txBody>
          <a:bodyPr/>
          <a:lstStyle/>
          <a:p>
            <a:fld id="{DDEB676A-5BA3-44DC-91A5-F9FE72151FA9}" type="slidenum">
              <a:rPr lang="ko-KR" altLang="en-US" smtClean="0"/>
              <a:pPr/>
              <a:t>9</a:t>
            </a:fld>
            <a:endParaRPr lang="ko-KR"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제목 1"/>
          <p:cNvSpPr>
            <a:spLocks noGrp="1"/>
          </p:cNvSpPr>
          <p:nvPr>
            <p:ph type="ctrTitle"/>
          </p:nvPr>
        </p:nvSpPr>
        <p:spPr>
          <a:xfrm>
            <a:off x="685800" y="2130425"/>
            <a:ext cx="7772400" cy="1470025"/>
          </a:xfrm>
        </p:spPr>
        <p:txBody>
          <a:bodyPr/>
          <a:lstStyle/>
          <a:p>
            <a:r>
              <a:rPr lang="ko-KR" altLang="en-US" smtClean="0"/>
              <a:t>마스터 제목 스타일 편집</a:t>
            </a:r>
            <a:endParaRPr lang="ko-KR" altLang="en-US"/>
          </a:p>
        </p:txBody>
      </p:sp>
      <p:sp>
        <p:nvSpPr>
          <p:cNvPr id="3" name="부제목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ko-KR" altLang="en-US" smtClean="0"/>
              <a:t>마스터 부제목 스타일 편집</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dirty="0"/>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cxnSp>
        <p:nvCxnSpPr>
          <p:cNvPr id="7" name="직선 연결선 6"/>
          <p:cNvCxnSpPr/>
          <p:nvPr userDrawn="1"/>
        </p:nvCxnSpPr>
        <p:spPr>
          <a:xfrm>
            <a:off x="250825" y="549781"/>
            <a:ext cx="8642350" cy="1588"/>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8" name="직사각형 7"/>
          <p:cNvSpPr/>
          <p:nvPr userDrawn="1"/>
        </p:nvSpPr>
        <p:spPr>
          <a:xfrm>
            <a:off x="0" y="6524625"/>
            <a:ext cx="9144000" cy="333375"/>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9" name="직사각형 8"/>
          <p:cNvSpPr/>
          <p:nvPr userDrawn="1"/>
        </p:nvSpPr>
        <p:spPr>
          <a:xfrm>
            <a:off x="255240" y="6524625"/>
            <a:ext cx="3745256" cy="334707"/>
          </a:xfrm>
          <a:prstGeom prst="rect">
            <a:avLst/>
          </a:prstGeom>
        </p:spPr>
        <p:txBody>
          <a:bodyPr wrap="square">
            <a:spAutoFit/>
          </a:bodyPr>
          <a:lstStyle/>
          <a:p>
            <a:pPr marL="359125" marR="0" lvl="0" indent="-359125" algn="l" defTabSz="957838" rtl="0" eaLnBrk="1" fontAlgn="auto" latinLnBrk="1" hangingPunct="1">
              <a:lnSpc>
                <a:spcPct val="150000"/>
              </a:lnSpc>
              <a:spcBef>
                <a:spcPct val="20000"/>
              </a:spcBef>
              <a:spcAft>
                <a:spcPts val="0"/>
              </a:spcAft>
              <a:buClrTx/>
              <a:buSzTx/>
              <a:buFontTx/>
              <a:buNone/>
              <a:tabLst/>
              <a:defRPr/>
            </a:pPr>
            <a:r>
              <a:rPr kumimoji="1" lang="en-US" altLang="ko-KR" sz="1000" b="0" i="0" u="none" strike="noStrike" kern="1200" cap="none" spc="0" normalizeH="0" baseline="0" noProof="0" dirty="0" smtClean="0">
                <a:ln>
                  <a:noFill/>
                </a:ln>
                <a:solidFill>
                  <a:schemeClr val="tx1">
                    <a:lumMod val="50000"/>
                    <a:lumOff val="50000"/>
                  </a:schemeClr>
                </a:solidFill>
                <a:effectLst/>
                <a:uLnTx/>
                <a:uFillTx/>
                <a:latin typeface="Arial" pitchFamily="34" charset="0"/>
                <a:ea typeface="나눔바른고딕" pitchFamily="50" charset="-127"/>
                <a:cs typeface="Arial" pitchFamily="34" charset="0"/>
              </a:rPr>
              <a:t>Copyright © </a:t>
            </a:r>
            <a:r>
              <a:rPr kumimoji="1" lang="en-US" altLang="ko-KR" sz="1050" b="1" i="0" u="none" strike="noStrike" kern="1200" cap="none" spc="0" normalizeH="0" baseline="0" noProof="0" dirty="0" smtClean="0">
                <a:ln>
                  <a:noFill/>
                </a:ln>
                <a:solidFill>
                  <a:schemeClr val="tx1">
                    <a:lumMod val="50000"/>
                    <a:lumOff val="50000"/>
                  </a:schemeClr>
                </a:solidFill>
                <a:effectLst/>
                <a:uLnTx/>
                <a:uFillTx/>
                <a:latin typeface="Arial" pitchFamily="34" charset="0"/>
                <a:ea typeface="나눔바른고딕" pitchFamily="50" charset="-127"/>
                <a:cs typeface="Arial" pitchFamily="34" charset="0"/>
              </a:rPr>
              <a:t>C2B_Chain</a:t>
            </a:r>
            <a:r>
              <a:rPr kumimoji="0" lang="en-US" altLang="ko-KR" sz="1050" b="1" i="0" u="none" strike="noStrike" kern="1200" cap="none" spc="-46" normalizeH="0" baseline="0" noProof="0" dirty="0" smtClean="0">
                <a:ln>
                  <a:noFill/>
                </a:ln>
                <a:solidFill>
                  <a:schemeClr val="tx1">
                    <a:lumMod val="50000"/>
                    <a:lumOff val="50000"/>
                  </a:schemeClr>
                </a:solidFill>
                <a:effectLst/>
                <a:uLnTx/>
                <a:uFillTx/>
                <a:latin typeface="Arial" pitchFamily="34" charset="0"/>
                <a:ea typeface="나눔바른고딕" pitchFamily="50" charset="-127"/>
                <a:cs typeface="Arial" pitchFamily="34" charset="0"/>
              </a:rPr>
              <a:t> corp.</a:t>
            </a:r>
            <a:r>
              <a:rPr kumimoji="0" lang="en-US" altLang="ko-KR" sz="1000" b="1" i="0" u="none" strike="noStrike" kern="1200" cap="none" spc="-46" normalizeH="0" baseline="0" noProof="0" dirty="0" smtClean="0">
                <a:ln>
                  <a:noFill/>
                </a:ln>
                <a:solidFill>
                  <a:schemeClr val="tx1">
                    <a:lumMod val="50000"/>
                    <a:lumOff val="50000"/>
                  </a:schemeClr>
                </a:solidFill>
                <a:effectLst/>
                <a:uLnTx/>
                <a:uFillTx/>
                <a:latin typeface="Arial" pitchFamily="34" charset="0"/>
                <a:ea typeface="나눔바른고딕" pitchFamily="50" charset="-127"/>
                <a:cs typeface="Arial" pitchFamily="34" charset="0"/>
              </a:rPr>
              <a:t> </a:t>
            </a:r>
            <a:r>
              <a:rPr kumimoji="0" lang="en-US" altLang="ko-KR" sz="1000" b="0" i="0" u="none" strike="noStrike" kern="1200" cap="none" spc="-46" normalizeH="0" baseline="0" noProof="0" dirty="0" smtClean="0">
                <a:ln>
                  <a:noFill/>
                </a:ln>
                <a:solidFill>
                  <a:schemeClr val="tx1">
                    <a:lumMod val="50000"/>
                    <a:lumOff val="50000"/>
                  </a:schemeClr>
                </a:solidFill>
                <a:effectLst/>
                <a:uLnTx/>
                <a:uFillTx/>
                <a:latin typeface="Arial" pitchFamily="34" charset="0"/>
                <a:ea typeface="나눔바른고딕" pitchFamily="50" charset="-127"/>
                <a:cs typeface="Arial" pitchFamily="34" charset="0"/>
              </a:rPr>
              <a:t>All Rights Reserved </a:t>
            </a:r>
            <a:endParaRPr kumimoji="0" lang="en-US" altLang="ko-KR" sz="1000" b="0" i="0" u="none" strike="noStrike" kern="1200" cap="none" spc="-46" normalizeH="0" baseline="0" noProof="0" dirty="0">
              <a:ln>
                <a:noFill/>
              </a:ln>
              <a:solidFill>
                <a:schemeClr val="tx1">
                  <a:lumMod val="50000"/>
                  <a:lumOff val="50000"/>
                </a:schemeClr>
              </a:solidFill>
              <a:effectLst/>
              <a:uLnTx/>
              <a:uFillTx/>
              <a:latin typeface="Arial" pitchFamily="34" charset="0"/>
              <a:ea typeface="나눔바른고딕" pitchFamily="50" charset="-127"/>
              <a:cs typeface="Arial" pitchFamily="34" charset="0"/>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세로 제목 1"/>
          <p:cNvSpPr>
            <a:spLocks noGrp="1"/>
          </p:cNvSpPr>
          <p:nvPr>
            <p:ph type="title" orient="vert"/>
          </p:nvPr>
        </p:nvSpPr>
        <p:spPr>
          <a:xfrm>
            <a:off x="6629400" y="274638"/>
            <a:ext cx="2057400" cy="5851525"/>
          </a:xfrm>
        </p:spPr>
        <p:txBody>
          <a:bodyPr vert="eaVert"/>
          <a:lstStyle/>
          <a:p>
            <a:r>
              <a:rPr lang="ko-KR" altLang="en-US" smtClean="0"/>
              <a:t>마스터 제목 스타일 편집</a:t>
            </a:r>
            <a:endParaRPr lang="ko-KR" altLang="en-US"/>
          </a:p>
        </p:txBody>
      </p:sp>
      <p:sp>
        <p:nvSpPr>
          <p:cNvPr id="3" name="세로 텍스트 개체 틀 2"/>
          <p:cNvSpPr>
            <a:spLocks noGrp="1"/>
          </p:cNvSpPr>
          <p:nvPr>
            <p:ph type="body" orient="vert" idx="1"/>
          </p:nvPr>
        </p:nvSpPr>
        <p:spPr>
          <a:xfrm>
            <a:off x="457200" y="274638"/>
            <a:ext cx="6019800" cy="5851525"/>
          </a:xfrm>
        </p:spPr>
        <p:txBody>
          <a:bodyPr vert="eaVert"/>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idx="1"/>
          </p:nvPr>
        </p:nvSpPr>
        <p:spPr/>
        <p:txBody>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제목 1"/>
          <p:cNvSpPr>
            <a:spLocks noGrp="1"/>
          </p:cNvSpPr>
          <p:nvPr>
            <p:ph type="title"/>
          </p:nvPr>
        </p:nvSpPr>
        <p:spPr>
          <a:xfrm>
            <a:off x="722313" y="4406900"/>
            <a:ext cx="7772400" cy="1362075"/>
          </a:xfrm>
        </p:spPr>
        <p:txBody>
          <a:bodyPr anchor="t"/>
          <a:lstStyle>
            <a:lvl1pPr algn="l">
              <a:defRPr sz="4000" b="1" cap="all"/>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ko-KR" altLang="en-US" smtClean="0"/>
              <a:t>마스터 텍스트 스타일을 편집합니다</a:t>
            </a:r>
          </a:p>
        </p:txBody>
      </p:sp>
      <p:sp>
        <p:nvSpPr>
          <p:cNvPr id="4" name="날짜 개체 틀 3"/>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5" name="바닥글 개체 틀 4"/>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6" name="슬라이드 번호 개체 틀 5"/>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내용 개체 틀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내용 개체 틀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lvl1pPr>
              <a:defRPr/>
            </a:lvl1pPr>
          </a:lstStyle>
          <a:p>
            <a:r>
              <a:rPr lang="ko-KR" altLang="en-US" smtClean="0"/>
              <a:t>마스터 제목 스타일 편집</a:t>
            </a:r>
            <a:endParaRPr lang="ko-KR" altLang="en-US"/>
          </a:p>
        </p:txBody>
      </p:sp>
      <p:sp>
        <p:nvSpPr>
          <p:cNvPr id="3" name="텍스트 개체 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4" name="내용 개체 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5" name="텍스트 개체 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smtClean="0"/>
              <a:t>마스터 텍스트 스타일을 편집합니다</a:t>
            </a:r>
          </a:p>
        </p:txBody>
      </p:sp>
      <p:sp>
        <p:nvSpPr>
          <p:cNvPr id="6" name="내용 개체 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7" name="날짜 개체 틀 6"/>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8" name="바닥글 개체 틀 7"/>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9" name="슬라이드 번호 개체 틀 8"/>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r>
              <a:rPr lang="ko-KR" altLang="en-US" smtClean="0"/>
              <a:t>마스터 제목 스타일 편집</a:t>
            </a:r>
            <a:endParaRPr lang="ko-KR" altLang="en-US"/>
          </a:p>
        </p:txBody>
      </p:sp>
      <p:sp>
        <p:nvSpPr>
          <p:cNvPr id="3" name="날짜 개체 틀 2"/>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4" name="바닥글 개체 틀 3"/>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5" name="슬라이드 번호 개체 틀 4"/>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날짜 개체 틀 1"/>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3" name="바닥글 개체 틀 2"/>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4" name="슬라이드 번호 개체 틀 3"/>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제목 1"/>
          <p:cNvSpPr>
            <a:spLocks noGrp="1"/>
          </p:cNvSpPr>
          <p:nvPr>
            <p:ph type="title"/>
          </p:nvPr>
        </p:nvSpPr>
        <p:spPr>
          <a:xfrm>
            <a:off x="457200" y="273050"/>
            <a:ext cx="3008313" cy="1162050"/>
          </a:xfrm>
        </p:spPr>
        <p:txBody>
          <a:bodyPr anchor="b"/>
          <a:lstStyle>
            <a:lvl1pPr algn="l">
              <a:defRPr sz="2000" b="1"/>
            </a:lvl1pPr>
          </a:lstStyle>
          <a:p>
            <a:r>
              <a:rPr lang="ko-KR" altLang="en-US" smtClean="0"/>
              <a:t>마스터 제목 스타일 편집</a:t>
            </a:r>
            <a:endParaRPr lang="ko-KR" altLang="en-US"/>
          </a:p>
        </p:txBody>
      </p:sp>
      <p:sp>
        <p:nvSpPr>
          <p:cNvPr id="3" name="내용 개체 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
        <p:nvSpPr>
          <p:cNvPr id="4" name="텍스트 개체 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제목 1"/>
          <p:cNvSpPr>
            <a:spLocks noGrp="1"/>
          </p:cNvSpPr>
          <p:nvPr>
            <p:ph type="title"/>
          </p:nvPr>
        </p:nvSpPr>
        <p:spPr>
          <a:xfrm>
            <a:off x="1792288" y="4800600"/>
            <a:ext cx="5486400" cy="566738"/>
          </a:xfrm>
        </p:spPr>
        <p:txBody>
          <a:bodyPr anchor="b"/>
          <a:lstStyle>
            <a:lvl1pPr algn="l">
              <a:defRPr sz="2000" b="1"/>
            </a:lvl1pPr>
          </a:lstStyle>
          <a:p>
            <a:r>
              <a:rPr lang="ko-KR" altLang="en-US" smtClean="0"/>
              <a:t>마스터 제목 스타일 편집</a:t>
            </a:r>
            <a:endParaRPr lang="ko-KR" altLang="en-US"/>
          </a:p>
        </p:txBody>
      </p:sp>
      <p:sp>
        <p:nvSpPr>
          <p:cNvPr id="3" name="그림 개체 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ko-KR" altLang="en-US"/>
          </a:p>
        </p:txBody>
      </p:sp>
      <p:sp>
        <p:nvSpPr>
          <p:cNvPr id="4" name="텍스트 개체 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ko-KR" altLang="en-US" smtClean="0"/>
              <a:t>마스터 텍스트 스타일을 편집합니다</a:t>
            </a:r>
          </a:p>
        </p:txBody>
      </p:sp>
      <p:sp>
        <p:nvSpPr>
          <p:cNvPr id="5" name="날짜 개체 틀 4"/>
          <p:cNvSpPr>
            <a:spLocks noGrp="1"/>
          </p:cNvSpPr>
          <p:nvPr>
            <p:ph type="dt" sz="half" idx="10"/>
          </p:nvPr>
        </p:nvSpPr>
        <p:spPr>
          <a:xfrm>
            <a:off x="457200" y="6356350"/>
            <a:ext cx="2133600" cy="365125"/>
          </a:xfrm>
          <a:prstGeom prst="rect">
            <a:avLst/>
          </a:prstGeom>
        </p:spPr>
        <p:txBody>
          <a:bodyPr/>
          <a:lstStyle/>
          <a:p>
            <a:fld id="{10E27821-981C-4701-8B9E-CF5F006ACB47}" type="datetimeFigureOut">
              <a:rPr lang="ko-KR" altLang="en-US" smtClean="0"/>
              <a:pPr/>
              <a:t>2018-09-13</a:t>
            </a:fld>
            <a:endParaRPr lang="ko-KR" altLang="en-US"/>
          </a:p>
        </p:txBody>
      </p:sp>
      <p:sp>
        <p:nvSpPr>
          <p:cNvPr id="6" name="바닥글 개체 틀 5"/>
          <p:cNvSpPr>
            <a:spLocks noGrp="1"/>
          </p:cNvSpPr>
          <p:nvPr>
            <p:ph type="ftr" sz="quarter" idx="11"/>
          </p:nvPr>
        </p:nvSpPr>
        <p:spPr>
          <a:xfrm>
            <a:off x="3124200" y="6356350"/>
            <a:ext cx="2895600" cy="365125"/>
          </a:xfrm>
          <a:prstGeom prst="rect">
            <a:avLst/>
          </a:prstGeom>
        </p:spPr>
        <p:txBody>
          <a:bodyPr/>
          <a:lstStyle/>
          <a:p>
            <a:endParaRPr lang="ko-KR" altLang="en-US"/>
          </a:p>
        </p:txBody>
      </p:sp>
      <p:sp>
        <p:nvSpPr>
          <p:cNvPr id="7" name="슬라이드 번호 개체 틀 6"/>
          <p:cNvSpPr>
            <a:spLocks noGrp="1"/>
          </p:cNvSpPr>
          <p:nvPr>
            <p:ph type="sldNum" sz="quarter" idx="12"/>
          </p:nvPr>
        </p:nvSpPr>
        <p:spPr>
          <a:xfrm>
            <a:off x="6553200" y="6356350"/>
            <a:ext cx="2133600" cy="365125"/>
          </a:xfrm>
          <a:prstGeom prst="rect">
            <a:avLst/>
          </a:prstGeom>
        </p:spPr>
        <p:txBody>
          <a:bodyPr/>
          <a:lstStyle/>
          <a:p>
            <a:fld id="{50BE59B3-3B71-4D56-8663-C9051DF7EA10}" type="slidenum">
              <a:rPr lang="ko-KR" altLang="en-US" smtClean="0"/>
              <a:pPr/>
              <a:t>‹#›</a:t>
            </a:fld>
            <a:endParaRPr lang="ko-KR" altLang="en-US"/>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제목 개체 틀 1"/>
          <p:cNvSpPr>
            <a:spLocks noGrp="1"/>
          </p:cNvSpPr>
          <p:nvPr>
            <p:ph type="title"/>
          </p:nvPr>
        </p:nvSpPr>
        <p:spPr>
          <a:xfrm>
            <a:off x="260319" y="144966"/>
            <a:ext cx="8229600" cy="500066"/>
          </a:xfrm>
          <a:prstGeom prst="rect">
            <a:avLst/>
          </a:prstGeom>
        </p:spPr>
        <p:txBody>
          <a:bodyPr vert="horz" lIns="91440" tIns="45720" rIns="91440" bIns="45720" rtlCol="0" anchor="ctr">
            <a:noAutofit/>
          </a:bodyPr>
          <a:lstStyle/>
          <a:p>
            <a:r>
              <a:rPr lang="ko-KR" altLang="en-US" dirty="0" smtClean="0"/>
              <a:t>마스터 제목 스타일 편집</a:t>
            </a:r>
            <a:endParaRPr lang="ko-KR" altLang="en-US" dirty="0"/>
          </a:p>
        </p:txBody>
      </p:sp>
      <p:sp>
        <p:nvSpPr>
          <p:cNvPr id="3" name="텍스트 개체 틀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ko-KR" altLang="en-US" smtClean="0"/>
              <a:t>마스터 텍스트 스타일을 편집합니다</a:t>
            </a:r>
          </a:p>
          <a:p>
            <a:pPr lvl="1"/>
            <a:r>
              <a:rPr lang="ko-KR" altLang="en-US" smtClean="0"/>
              <a:t>둘째 수준</a:t>
            </a:r>
          </a:p>
          <a:p>
            <a:pPr lvl="2"/>
            <a:r>
              <a:rPr lang="ko-KR" altLang="en-US" smtClean="0"/>
              <a:t>셋째 수준</a:t>
            </a:r>
          </a:p>
          <a:p>
            <a:pPr lvl="3"/>
            <a:r>
              <a:rPr lang="ko-KR" altLang="en-US" smtClean="0"/>
              <a:t>넷째 수준</a:t>
            </a:r>
          </a:p>
          <a:p>
            <a:pPr lvl="4"/>
            <a:r>
              <a:rPr lang="ko-KR" altLang="en-US" smtClean="0"/>
              <a:t>다섯째 수준</a:t>
            </a:r>
            <a:endParaRPr lang="ko-KR"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1" hangingPunct="1">
        <a:spcBef>
          <a:spcPct val="0"/>
        </a:spcBef>
        <a:buNone/>
        <a:defRPr sz="30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8" Type="http://schemas.openxmlformats.org/officeDocument/2006/relationships/diagramQuickStyle" Target="../diagrams/quickStyle1.xml"/><Relationship Id="rId3" Type="http://schemas.openxmlformats.org/officeDocument/2006/relationships/image" Target="../media/image22.png"/><Relationship Id="rId7" Type="http://schemas.openxmlformats.org/officeDocument/2006/relationships/diagramLayout" Target="../diagrams/layout1.xm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diagramData" Target="../diagrams/data1.xml"/><Relationship Id="rId5" Type="http://schemas.openxmlformats.org/officeDocument/2006/relationships/image" Target="../media/image24.png"/><Relationship Id="rId4" Type="http://schemas.openxmlformats.org/officeDocument/2006/relationships/image" Target="../media/image23.png"/><Relationship Id="rId9" Type="http://schemas.openxmlformats.org/officeDocument/2006/relationships/diagramColors" Target="../diagrams/colors1.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27.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xml"/><Relationship Id="rId1" Type="http://schemas.openxmlformats.org/officeDocument/2006/relationships/video" Target="file:///E:\Introduction%20of%20Daehan%20Steel%20V2.0.mp4" TargetMode="Externa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13.png"/><Relationship Id="rId4"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직사각형 3"/>
          <p:cNvSpPr/>
          <p:nvPr/>
        </p:nvSpPr>
        <p:spPr>
          <a:xfrm>
            <a:off x="0" y="0"/>
            <a:ext cx="9144000" cy="6858000"/>
          </a:xfrm>
          <a:prstGeom prst="rect">
            <a:avLst/>
          </a:prstGeom>
          <a:solidFill>
            <a:schemeClr val="accent1">
              <a:lumMod val="20000"/>
              <a:lumOff val="80000"/>
            </a:schemeClr>
          </a:solid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18" name="직사각형 17"/>
          <p:cNvSpPr/>
          <p:nvPr/>
        </p:nvSpPr>
        <p:spPr>
          <a:xfrm>
            <a:off x="3428992" y="3860800"/>
            <a:ext cx="8821769" cy="642942"/>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75000"/>
                  <a:lumOff val="25000"/>
                </a:schemeClr>
              </a:solidFill>
            </a:endParaRPr>
          </a:p>
        </p:txBody>
      </p:sp>
      <p:sp>
        <p:nvSpPr>
          <p:cNvPr id="19" name="TextBox 18"/>
          <p:cNvSpPr txBox="1"/>
          <p:nvPr/>
        </p:nvSpPr>
        <p:spPr>
          <a:xfrm>
            <a:off x="2960172" y="3105835"/>
            <a:ext cx="3183464" cy="646331"/>
          </a:xfrm>
          <a:prstGeom prst="rect">
            <a:avLst/>
          </a:prstGeom>
          <a:noFill/>
        </p:spPr>
        <p:txBody>
          <a:bodyPr wrap="square" rtlCol="0">
            <a:spAutoFit/>
          </a:bodyPr>
          <a:lstStyle/>
          <a:p>
            <a:pPr algn="ctr"/>
            <a:r>
              <a:rPr lang="en-US" altLang="ko-KR" sz="3600" b="1" dirty="0" smtClean="0">
                <a:solidFill>
                  <a:schemeClr val="tx2"/>
                </a:solidFill>
                <a:latin typeface="Arial" pitchFamily="34" charset="0"/>
                <a:cs typeface="Arial" pitchFamily="34" charset="0"/>
              </a:rPr>
              <a:t>construction</a:t>
            </a:r>
            <a:endParaRPr lang="en-US" altLang="ko-KR" sz="3600" b="1" dirty="0">
              <a:solidFill>
                <a:schemeClr val="tx2"/>
              </a:solidFill>
              <a:latin typeface="Arial" pitchFamily="34" charset="0"/>
              <a:cs typeface="Arial" pitchFamily="34" charset="0"/>
            </a:endParaRPr>
          </a:p>
        </p:txBody>
      </p:sp>
      <p:pic>
        <p:nvPicPr>
          <p:cNvPr id="1027" name="Picture 3" descr="C:\Users\NT900X3G\Downloads\bicycle.png"/>
          <p:cNvPicPr>
            <a:picLocks noChangeAspect="1" noChangeArrowheads="1"/>
          </p:cNvPicPr>
          <p:nvPr/>
        </p:nvPicPr>
        <p:blipFill>
          <a:blip r:embed="rId3" cstate="print"/>
          <a:srcRect/>
          <a:stretch>
            <a:fillRect/>
          </a:stretch>
        </p:blipFill>
        <p:spPr bwMode="auto">
          <a:xfrm>
            <a:off x="4714876" y="278713"/>
            <a:ext cx="612000" cy="612000"/>
          </a:xfrm>
          <a:prstGeom prst="rect">
            <a:avLst/>
          </a:prstGeom>
          <a:noFill/>
        </p:spPr>
      </p:pic>
      <p:pic>
        <p:nvPicPr>
          <p:cNvPr id="1028" name="Picture 4" descr="C:\Users\NT900X3G\Downloads\charity-donation.png"/>
          <p:cNvPicPr>
            <a:picLocks noChangeAspect="1" noChangeArrowheads="1"/>
          </p:cNvPicPr>
          <p:nvPr/>
        </p:nvPicPr>
        <p:blipFill>
          <a:blip r:embed="rId4" cstate="print"/>
          <a:srcRect/>
          <a:stretch>
            <a:fillRect/>
          </a:stretch>
        </p:blipFill>
        <p:spPr bwMode="auto">
          <a:xfrm>
            <a:off x="3888000" y="4143380"/>
            <a:ext cx="612000" cy="612000"/>
          </a:xfrm>
          <a:prstGeom prst="rect">
            <a:avLst/>
          </a:prstGeom>
          <a:noFill/>
        </p:spPr>
      </p:pic>
      <p:pic>
        <p:nvPicPr>
          <p:cNvPr id="1029" name="Picture 5" descr="C:\Users\NT900X3G\Downloads\icon.png"/>
          <p:cNvPicPr>
            <a:picLocks noChangeAspect="1" noChangeArrowheads="1"/>
          </p:cNvPicPr>
          <p:nvPr/>
        </p:nvPicPr>
        <p:blipFill>
          <a:blip r:embed="rId5" cstate="print"/>
          <a:srcRect/>
          <a:stretch>
            <a:fillRect/>
          </a:stretch>
        </p:blipFill>
        <p:spPr bwMode="auto">
          <a:xfrm>
            <a:off x="848232" y="2887876"/>
            <a:ext cx="468000" cy="468000"/>
          </a:xfrm>
          <a:prstGeom prst="rect">
            <a:avLst/>
          </a:prstGeom>
          <a:noFill/>
        </p:spPr>
      </p:pic>
      <p:pic>
        <p:nvPicPr>
          <p:cNvPr id="1030" name="Picture 6" descr="C:\Users\NT900X3G\Downloads\stethoscope.png"/>
          <p:cNvPicPr>
            <a:picLocks noChangeAspect="1" noChangeArrowheads="1"/>
          </p:cNvPicPr>
          <p:nvPr/>
        </p:nvPicPr>
        <p:blipFill>
          <a:blip r:embed="rId6" cstate="print"/>
          <a:srcRect/>
          <a:stretch>
            <a:fillRect/>
          </a:stretch>
        </p:blipFill>
        <p:spPr bwMode="auto">
          <a:xfrm>
            <a:off x="4357686" y="2143116"/>
            <a:ext cx="612000" cy="612000"/>
          </a:xfrm>
          <a:prstGeom prst="rect">
            <a:avLst/>
          </a:prstGeom>
          <a:noFill/>
        </p:spPr>
      </p:pic>
      <p:pic>
        <p:nvPicPr>
          <p:cNvPr id="1031" name="Picture 7" descr="C:\Users\NT900X3G\Downloads\wifi-connection-signal-symbol.png"/>
          <p:cNvPicPr>
            <a:picLocks noChangeAspect="1" noChangeArrowheads="1"/>
          </p:cNvPicPr>
          <p:nvPr/>
        </p:nvPicPr>
        <p:blipFill>
          <a:blip r:embed="rId7" cstate="print"/>
          <a:srcRect/>
          <a:stretch>
            <a:fillRect/>
          </a:stretch>
        </p:blipFill>
        <p:spPr bwMode="auto">
          <a:xfrm>
            <a:off x="7890214" y="4175446"/>
            <a:ext cx="468000" cy="468000"/>
          </a:xfrm>
          <a:prstGeom prst="rect">
            <a:avLst/>
          </a:prstGeom>
          <a:noFill/>
        </p:spPr>
      </p:pic>
      <p:grpSp>
        <p:nvGrpSpPr>
          <p:cNvPr id="11" name="그룹 10"/>
          <p:cNvGrpSpPr/>
          <p:nvPr/>
        </p:nvGrpSpPr>
        <p:grpSpPr>
          <a:xfrm>
            <a:off x="1032943" y="311353"/>
            <a:ext cx="7113858" cy="6235294"/>
            <a:chOff x="1547664" y="1089000"/>
            <a:chExt cx="6084416" cy="5544096"/>
          </a:xfrm>
        </p:grpSpPr>
        <p:pic>
          <p:nvPicPr>
            <p:cNvPr id="12" name="그림 11">
              <a:extLst>
                <a:ext uri="{FF2B5EF4-FFF2-40B4-BE49-F238E27FC236}">
                  <a16:creationId xmlns:a16="http://schemas.microsoft.com/office/drawing/2014/main" xmlns="" id="{02AD617D-232B-9D4D-9043-530466504A54}"/>
                </a:ext>
              </a:extLst>
            </p:cNvPr>
            <p:cNvPicPr>
              <a:picLocks noChangeAspect="1"/>
            </p:cNvPicPr>
            <p:nvPr/>
          </p:nvPicPr>
          <p:blipFill>
            <a:blip r:embed="rId8" cstate="print">
              <a:extLst>
                <a:ext uri="{28A0092B-C50C-407E-A947-70E740481C1C}">
                  <a14:useLocalDpi xmlns:a14="http://schemas.microsoft.com/office/drawing/2010/main" xmlns="" val="0"/>
                </a:ext>
              </a:extLst>
            </a:blip>
            <a:stretch>
              <a:fillRect/>
            </a:stretch>
          </p:blipFill>
          <p:spPr>
            <a:xfrm>
              <a:off x="2933818" y="2276872"/>
              <a:ext cx="3276364" cy="3276364"/>
            </a:xfrm>
            <a:prstGeom prst="rect">
              <a:avLst/>
            </a:prstGeom>
          </p:spPr>
        </p:pic>
        <p:sp>
          <p:nvSpPr>
            <p:cNvPr id="13" name="타원 12">
              <a:extLst>
                <a:ext uri="{FF2B5EF4-FFF2-40B4-BE49-F238E27FC236}">
                  <a16:creationId xmlns:a16="http://schemas.microsoft.com/office/drawing/2014/main" xmlns="" id="{2D0C2841-1F6D-154B-B4BD-47491BF23E7B}"/>
                </a:ext>
              </a:extLst>
            </p:cNvPr>
            <p:cNvSpPr>
              <a:spLocks noChangeAspect="1"/>
            </p:cNvSpPr>
            <p:nvPr/>
          </p:nvSpPr>
          <p:spPr>
            <a:xfrm>
              <a:off x="1547664" y="1089000"/>
              <a:ext cx="2340000" cy="2340000"/>
            </a:xfrm>
            <a:prstGeom prst="ellipse">
              <a:avLst/>
            </a:prstGeom>
            <a:blipFill dpi="0" rotWithShape="1">
              <a:blip r:embed="rId9"/>
              <a:srcRect/>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14" name="타원 13">
              <a:extLst>
                <a:ext uri="{FF2B5EF4-FFF2-40B4-BE49-F238E27FC236}">
                  <a16:creationId xmlns:a16="http://schemas.microsoft.com/office/drawing/2014/main" xmlns="" id="{57F801DD-9C9B-AB4A-8F0E-BBBE1B1048D6}"/>
                </a:ext>
              </a:extLst>
            </p:cNvPr>
            <p:cNvSpPr>
              <a:spLocks noChangeAspect="1"/>
            </p:cNvSpPr>
            <p:nvPr/>
          </p:nvSpPr>
          <p:spPr>
            <a:xfrm>
              <a:off x="5292080" y="4293096"/>
              <a:ext cx="2340000" cy="2340000"/>
            </a:xfrm>
            <a:prstGeom prst="ellipse">
              <a:avLst/>
            </a:prstGeom>
            <a:blipFill>
              <a:blip r:embed="rId10"/>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15" name="타원 14">
              <a:extLst>
                <a:ext uri="{FF2B5EF4-FFF2-40B4-BE49-F238E27FC236}">
                  <a16:creationId xmlns:a16="http://schemas.microsoft.com/office/drawing/2014/main" xmlns="" id="{1F352C2B-B681-774A-B979-77C0DB4A1BE0}"/>
                </a:ext>
              </a:extLst>
            </p:cNvPr>
            <p:cNvSpPr>
              <a:spLocks noChangeAspect="1"/>
            </p:cNvSpPr>
            <p:nvPr/>
          </p:nvSpPr>
          <p:spPr>
            <a:xfrm>
              <a:off x="1556978" y="4293096"/>
              <a:ext cx="2340000" cy="2340000"/>
            </a:xfrm>
            <a:prstGeom prst="ellipse">
              <a:avLst/>
            </a:prstGeom>
            <a:blipFill>
              <a:blip r:embed="rId11"/>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16" name="타원 15">
              <a:extLst>
                <a:ext uri="{FF2B5EF4-FFF2-40B4-BE49-F238E27FC236}">
                  <a16:creationId xmlns:a16="http://schemas.microsoft.com/office/drawing/2014/main" xmlns="" id="{2E0C12C4-FFEE-A242-99C5-6D5CC1BE12A9}"/>
                </a:ext>
              </a:extLst>
            </p:cNvPr>
            <p:cNvSpPr>
              <a:spLocks noChangeAspect="1"/>
            </p:cNvSpPr>
            <p:nvPr/>
          </p:nvSpPr>
          <p:spPr>
            <a:xfrm>
              <a:off x="5292080" y="1089000"/>
              <a:ext cx="2340000" cy="2340000"/>
            </a:xfrm>
            <a:prstGeom prst="ellipse">
              <a:avLst/>
            </a:prstGeom>
            <a:blipFill>
              <a:blip r:embed="rId12"/>
              <a:stretch>
                <a:fillRect/>
              </a:stretch>
            </a:blip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grpSp>
      <p:pic>
        <p:nvPicPr>
          <p:cNvPr id="17" name="Picture 7" descr="C:\Users\NT900X3G\Downloads\wifi-connection-signal-symbol.png"/>
          <p:cNvPicPr>
            <a:picLocks noChangeAspect="1" noChangeArrowheads="1"/>
          </p:cNvPicPr>
          <p:nvPr/>
        </p:nvPicPr>
        <p:blipFill>
          <a:blip r:embed="rId7" cstate="print"/>
          <a:srcRect/>
          <a:stretch>
            <a:fillRect/>
          </a:stretch>
        </p:blipFill>
        <p:spPr bwMode="auto">
          <a:xfrm>
            <a:off x="1032166" y="278713"/>
            <a:ext cx="468000" cy="468000"/>
          </a:xfrm>
          <a:prstGeom prst="rect">
            <a:avLst/>
          </a:prstGeom>
          <a:noFill/>
        </p:spPr>
      </p:pic>
      <p:pic>
        <p:nvPicPr>
          <p:cNvPr id="20" name="Picture 3" descr="C:\Users\NT900X3G\Downloads\bicycle.png"/>
          <p:cNvPicPr>
            <a:picLocks noChangeAspect="1" noChangeArrowheads="1"/>
          </p:cNvPicPr>
          <p:nvPr/>
        </p:nvPicPr>
        <p:blipFill>
          <a:blip r:embed="rId3" cstate="print"/>
          <a:srcRect/>
          <a:stretch>
            <a:fillRect/>
          </a:stretch>
        </p:blipFill>
        <p:spPr bwMode="auto">
          <a:xfrm>
            <a:off x="3816000" y="5888834"/>
            <a:ext cx="612000" cy="612000"/>
          </a:xfrm>
          <a:prstGeom prst="rect">
            <a:avLst/>
          </a:prstGeom>
          <a:noFill/>
        </p:spPr>
      </p:pic>
      <p:pic>
        <p:nvPicPr>
          <p:cNvPr id="21" name="Picture 5" descr="C:\Users\NT900X3G\Downloads\icon.png"/>
          <p:cNvPicPr>
            <a:picLocks noChangeAspect="1" noChangeArrowheads="1"/>
          </p:cNvPicPr>
          <p:nvPr/>
        </p:nvPicPr>
        <p:blipFill>
          <a:blip r:embed="rId5" cstate="print"/>
          <a:srcRect/>
          <a:stretch>
            <a:fillRect/>
          </a:stretch>
        </p:blipFill>
        <p:spPr bwMode="auto">
          <a:xfrm>
            <a:off x="8001024" y="1857364"/>
            <a:ext cx="468000" cy="468000"/>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mn-ea"/>
                <a:cs typeface="Arial" pitchFamily="34" charset="0"/>
              </a:rPr>
              <a:t>Solution &gt;</a:t>
            </a:r>
            <a:endParaRPr lang="ko-KR" altLang="en-US" sz="2800" b="1" dirty="0">
              <a:solidFill>
                <a:schemeClr val="accent1"/>
              </a:solidFill>
              <a:latin typeface="Arial" pitchFamily="34" charset="0"/>
              <a:ea typeface="+mn-ea"/>
              <a:cs typeface="Arial" pitchFamily="34" charset="0"/>
            </a:endParaRPr>
          </a:p>
        </p:txBody>
      </p:sp>
      <p:sp>
        <p:nvSpPr>
          <p:cNvPr id="19" name="순서도: 처리 18"/>
          <p:cNvSpPr/>
          <p:nvPr/>
        </p:nvSpPr>
        <p:spPr>
          <a:xfrm>
            <a:off x="872396" y="2598313"/>
            <a:ext cx="6776207" cy="2420763"/>
          </a:xfrm>
          <a:prstGeom prst="flowChartProcess">
            <a:avLst/>
          </a:prstGeom>
          <a:solidFill>
            <a:schemeClr val="bg1"/>
          </a:solidFill>
          <a:ln w="15875">
            <a:solidFill>
              <a:schemeClr val="tx1">
                <a:lumMod val="50000"/>
                <a:lumOff val="50000"/>
              </a:schemeClr>
            </a:solidFill>
            <a:prstDash val="lgDashDot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13" name="순서도: 데이터 12"/>
          <p:cNvSpPr/>
          <p:nvPr/>
        </p:nvSpPr>
        <p:spPr>
          <a:xfrm>
            <a:off x="1483206" y="3901102"/>
            <a:ext cx="6033674" cy="964546"/>
          </a:xfrm>
          <a:prstGeom prst="flowChartInputOutput">
            <a:avLst/>
          </a:prstGeom>
          <a:solidFill>
            <a:schemeClr val="accent1">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14" name="순서도: 데이터 13"/>
          <p:cNvSpPr/>
          <p:nvPr/>
        </p:nvSpPr>
        <p:spPr>
          <a:xfrm>
            <a:off x="1483206" y="2766717"/>
            <a:ext cx="6033674" cy="977226"/>
          </a:xfrm>
          <a:prstGeom prst="flowChartInputOutpu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15" name="TextBox 14"/>
          <p:cNvSpPr txBox="1"/>
          <p:nvPr/>
        </p:nvSpPr>
        <p:spPr>
          <a:xfrm>
            <a:off x="2758823" y="4402992"/>
            <a:ext cx="3114234" cy="338554"/>
          </a:xfrm>
          <a:prstGeom prst="rect">
            <a:avLst/>
          </a:prstGeom>
          <a:noFill/>
        </p:spPr>
        <p:txBody>
          <a:bodyPr wrap="square" rtlCol="0">
            <a:spAutoFit/>
          </a:bodyPr>
          <a:lstStyle/>
          <a:p>
            <a:pPr algn="ctr"/>
            <a:r>
              <a:rPr lang="en-US" altLang="ko-KR" sz="1600" dirty="0" smtClean="0">
                <a:solidFill>
                  <a:schemeClr val="accent1">
                    <a:lumMod val="75000"/>
                  </a:schemeClr>
                </a:solidFill>
                <a:latin typeface="Arial" pitchFamily="34" charset="0"/>
                <a:cs typeface="Arial" pitchFamily="34" charset="0"/>
              </a:rPr>
              <a:t>Platform for Decision Making </a:t>
            </a:r>
            <a:endParaRPr lang="ko-KR" altLang="en-US" sz="1600" dirty="0" smtClean="0">
              <a:solidFill>
                <a:schemeClr val="accent1">
                  <a:lumMod val="75000"/>
                </a:schemeClr>
              </a:solidFill>
              <a:latin typeface="Arial" pitchFamily="34" charset="0"/>
              <a:cs typeface="Arial" pitchFamily="34" charset="0"/>
            </a:endParaRPr>
          </a:p>
        </p:txBody>
      </p:sp>
      <p:sp>
        <p:nvSpPr>
          <p:cNvPr id="16" name="TextBox 15"/>
          <p:cNvSpPr txBox="1"/>
          <p:nvPr/>
        </p:nvSpPr>
        <p:spPr>
          <a:xfrm>
            <a:off x="2943723" y="3426353"/>
            <a:ext cx="2518890" cy="338554"/>
          </a:xfrm>
          <a:prstGeom prst="rect">
            <a:avLst/>
          </a:prstGeom>
          <a:noFill/>
        </p:spPr>
        <p:txBody>
          <a:bodyPr wrap="square" rtlCol="0">
            <a:spAutoFit/>
          </a:bodyPr>
          <a:lstStyle/>
          <a:p>
            <a:pPr algn="ctr"/>
            <a:r>
              <a:rPr lang="en-US" altLang="ko-KR" sz="1600" dirty="0" smtClean="0">
                <a:latin typeface="Arial" pitchFamily="34" charset="0"/>
                <a:cs typeface="Arial" pitchFamily="34" charset="0"/>
              </a:rPr>
              <a:t>Platform for Work Place </a:t>
            </a:r>
            <a:endParaRPr lang="ko-KR" altLang="en-US" sz="1600" dirty="0" smtClean="0">
              <a:latin typeface="Arial" pitchFamily="34" charset="0"/>
              <a:cs typeface="Arial" pitchFamily="34" charset="0"/>
            </a:endParaRPr>
          </a:p>
        </p:txBody>
      </p:sp>
      <p:sp>
        <p:nvSpPr>
          <p:cNvPr id="17" name="TextBox 16"/>
          <p:cNvSpPr txBox="1"/>
          <p:nvPr/>
        </p:nvSpPr>
        <p:spPr>
          <a:xfrm>
            <a:off x="3661526" y="3932110"/>
            <a:ext cx="1626283" cy="400110"/>
          </a:xfrm>
          <a:prstGeom prst="rect">
            <a:avLst/>
          </a:prstGeom>
          <a:noFill/>
        </p:spPr>
        <p:txBody>
          <a:bodyPr wrap="square" rtlCol="0">
            <a:spAutoFit/>
          </a:bodyPr>
          <a:lstStyle/>
          <a:p>
            <a:pPr algn="ctr"/>
            <a:r>
              <a:rPr lang="en-US" altLang="ko-KR" sz="2000" b="1" dirty="0" err="1" smtClean="0">
                <a:solidFill>
                  <a:schemeClr val="accent1">
                    <a:lumMod val="75000"/>
                  </a:schemeClr>
                </a:solidFill>
                <a:latin typeface="Arial" pitchFamily="34" charset="0"/>
                <a:cs typeface="Arial" pitchFamily="34" charset="0"/>
              </a:rPr>
              <a:t>Blockchain</a:t>
            </a:r>
            <a:endParaRPr lang="ko-KR" altLang="en-US" sz="2000" b="1" dirty="0" smtClean="0">
              <a:solidFill>
                <a:schemeClr val="accent1">
                  <a:lumMod val="75000"/>
                </a:schemeClr>
              </a:solidFill>
              <a:latin typeface="Arial" pitchFamily="34" charset="0"/>
              <a:cs typeface="Arial" pitchFamily="34" charset="0"/>
            </a:endParaRPr>
          </a:p>
        </p:txBody>
      </p:sp>
      <p:sp>
        <p:nvSpPr>
          <p:cNvPr id="18" name="TextBox 17"/>
          <p:cNvSpPr txBox="1"/>
          <p:nvPr/>
        </p:nvSpPr>
        <p:spPr>
          <a:xfrm>
            <a:off x="3317264" y="2972356"/>
            <a:ext cx="2397744" cy="400110"/>
          </a:xfrm>
          <a:prstGeom prst="rect">
            <a:avLst/>
          </a:prstGeom>
          <a:noFill/>
        </p:spPr>
        <p:txBody>
          <a:bodyPr wrap="square" rtlCol="0">
            <a:spAutoFit/>
          </a:bodyPr>
          <a:lstStyle/>
          <a:p>
            <a:pPr algn="ctr"/>
            <a:r>
              <a:rPr lang="en-US" altLang="ko-KR" sz="2000" b="1" dirty="0" smtClean="0">
                <a:latin typeface="Arial" pitchFamily="34" charset="0"/>
                <a:cs typeface="Arial" pitchFamily="34" charset="0"/>
              </a:rPr>
              <a:t>Digital Twin</a:t>
            </a:r>
            <a:endParaRPr lang="ko-KR" altLang="en-US" sz="1600" dirty="0" smtClean="0">
              <a:solidFill>
                <a:schemeClr val="tx1">
                  <a:lumMod val="65000"/>
                  <a:lumOff val="35000"/>
                </a:schemeClr>
              </a:solidFill>
              <a:latin typeface="Arial" pitchFamily="34" charset="0"/>
              <a:cs typeface="Arial" pitchFamily="34" charset="0"/>
            </a:endParaRPr>
          </a:p>
        </p:txBody>
      </p:sp>
      <p:cxnSp>
        <p:nvCxnSpPr>
          <p:cNvPr id="23" name="직선 화살표 연결선 22"/>
          <p:cNvCxnSpPr/>
          <p:nvPr/>
        </p:nvCxnSpPr>
        <p:spPr>
          <a:xfrm rot="5400000">
            <a:off x="2024731" y="3913056"/>
            <a:ext cx="1306144" cy="0"/>
          </a:xfrm>
          <a:prstGeom prst="straightConnector1">
            <a:avLst/>
          </a:prstGeom>
          <a:ln w="28575">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sp>
        <p:nvSpPr>
          <p:cNvPr id="57" name="TextBox 56"/>
          <p:cNvSpPr txBox="1"/>
          <p:nvPr/>
        </p:nvSpPr>
        <p:spPr>
          <a:xfrm>
            <a:off x="872396" y="2598313"/>
            <a:ext cx="857256" cy="646331"/>
          </a:xfrm>
          <a:prstGeom prst="rect">
            <a:avLst/>
          </a:prstGeom>
          <a:noFill/>
          <a:ln>
            <a:noFill/>
          </a:ln>
        </p:spPr>
        <p:txBody>
          <a:bodyPr wrap="square" rtlCol="0">
            <a:spAutoFit/>
          </a:bodyPr>
          <a:lstStyle/>
          <a:p>
            <a:r>
              <a:rPr lang="en-US" altLang="ko-KR" dirty="0" smtClean="0">
                <a:solidFill>
                  <a:schemeClr val="tx1">
                    <a:lumMod val="65000"/>
                    <a:lumOff val="35000"/>
                  </a:schemeClr>
                </a:solidFill>
                <a:latin typeface="Arial" pitchFamily="34" charset="0"/>
                <a:cs typeface="Arial" pitchFamily="34" charset="0"/>
              </a:rPr>
              <a:t>Digital World</a:t>
            </a:r>
            <a:endParaRPr lang="ko-KR" altLang="en-US" dirty="0" smtClean="0">
              <a:solidFill>
                <a:schemeClr val="tx1">
                  <a:lumMod val="65000"/>
                  <a:lumOff val="35000"/>
                </a:schemeClr>
              </a:solidFill>
              <a:latin typeface="Arial" pitchFamily="34" charset="0"/>
              <a:cs typeface="Arial" pitchFamily="34" charset="0"/>
            </a:endParaRPr>
          </a:p>
        </p:txBody>
      </p:sp>
      <p:cxnSp>
        <p:nvCxnSpPr>
          <p:cNvPr id="59" name="직선 화살표 연결선 58"/>
          <p:cNvCxnSpPr/>
          <p:nvPr/>
        </p:nvCxnSpPr>
        <p:spPr>
          <a:xfrm rot="16200000" flipV="1">
            <a:off x="2085400" y="3778866"/>
            <a:ext cx="860143" cy="0"/>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pic>
        <p:nvPicPr>
          <p:cNvPr id="45" name="Picture 3" descr="C:\Users\NT900X3G\Desktop\home.png"/>
          <p:cNvPicPr>
            <a:picLocks noChangeAspect="1" noChangeArrowheads="1"/>
          </p:cNvPicPr>
          <p:nvPr/>
        </p:nvPicPr>
        <p:blipFill>
          <a:blip r:embed="rId3" cstate="print"/>
          <a:srcRect/>
          <a:stretch>
            <a:fillRect/>
          </a:stretch>
        </p:blipFill>
        <p:spPr bwMode="auto">
          <a:xfrm>
            <a:off x="1146623" y="1715642"/>
            <a:ext cx="432000" cy="432000"/>
          </a:xfrm>
          <a:prstGeom prst="rect">
            <a:avLst/>
          </a:prstGeom>
          <a:noFill/>
        </p:spPr>
      </p:pic>
      <p:pic>
        <p:nvPicPr>
          <p:cNvPr id="49" name="Picture 3" descr="C:\Users\NT900X3G\Desktop\home.png"/>
          <p:cNvPicPr>
            <a:picLocks noChangeAspect="1" noChangeArrowheads="1"/>
          </p:cNvPicPr>
          <p:nvPr/>
        </p:nvPicPr>
        <p:blipFill>
          <a:blip r:embed="rId3" cstate="print"/>
          <a:srcRect/>
          <a:stretch>
            <a:fillRect/>
          </a:stretch>
        </p:blipFill>
        <p:spPr bwMode="auto">
          <a:xfrm>
            <a:off x="2243054" y="1715642"/>
            <a:ext cx="432000" cy="432000"/>
          </a:xfrm>
          <a:prstGeom prst="rect">
            <a:avLst/>
          </a:prstGeom>
          <a:noFill/>
        </p:spPr>
      </p:pic>
      <p:pic>
        <p:nvPicPr>
          <p:cNvPr id="63" name="Picture 3" descr="C:\Users\NT900X3G\Desktop\home.png"/>
          <p:cNvPicPr>
            <a:picLocks noChangeAspect="1" noChangeArrowheads="1"/>
          </p:cNvPicPr>
          <p:nvPr/>
        </p:nvPicPr>
        <p:blipFill>
          <a:blip r:embed="rId3" cstate="print"/>
          <a:srcRect/>
          <a:stretch>
            <a:fillRect/>
          </a:stretch>
        </p:blipFill>
        <p:spPr bwMode="auto">
          <a:xfrm>
            <a:off x="3508618" y="1715642"/>
            <a:ext cx="432000" cy="432000"/>
          </a:xfrm>
          <a:prstGeom prst="rect">
            <a:avLst/>
          </a:prstGeom>
          <a:noFill/>
        </p:spPr>
      </p:pic>
      <p:pic>
        <p:nvPicPr>
          <p:cNvPr id="92" name="Picture 2" descr="C:\Users\NT900X3G\Downloads\avatar.png"/>
          <p:cNvPicPr>
            <a:picLocks noChangeAspect="1" noChangeArrowheads="1"/>
          </p:cNvPicPr>
          <p:nvPr/>
        </p:nvPicPr>
        <p:blipFill>
          <a:blip r:embed="rId4" cstate="print"/>
          <a:srcRect/>
          <a:stretch>
            <a:fillRect/>
          </a:stretch>
        </p:blipFill>
        <p:spPr bwMode="auto">
          <a:xfrm>
            <a:off x="4771389" y="1715642"/>
            <a:ext cx="432000" cy="432000"/>
          </a:xfrm>
          <a:prstGeom prst="rect">
            <a:avLst/>
          </a:prstGeom>
          <a:noFill/>
        </p:spPr>
      </p:pic>
      <p:pic>
        <p:nvPicPr>
          <p:cNvPr id="97" name="Picture 2" descr="C:\Users\NT900X3G\Downloads\avatar.png"/>
          <p:cNvPicPr>
            <a:picLocks noChangeAspect="1" noChangeArrowheads="1"/>
          </p:cNvPicPr>
          <p:nvPr/>
        </p:nvPicPr>
        <p:blipFill>
          <a:blip r:embed="rId4" cstate="print"/>
          <a:srcRect/>
          <a:stretch>
            <a:fillRect/>
          </a:stretch>
        </p:blipFill>
        <p:spPr bwMode="auto">
          <a:xfrm>
            <a:off x="6938506" y="1715642"/>
            <a:ext cx="432000" cy="432000"/>
          </a:xfrm>
          <a:prstGeom prst="rect">
            <a:avLst/>
          </a:prstGeom>
          <a:noFill/>
        </p:spPr>
      </p:pic>
      <p:pic>
        <p:nvPicPr>
          <p:cNvPr id="112" name="Picture 2" descr="C:\Users\NT900X3G\Downloads\avatar.png"/>
          <p:cNvPicPr>
            <a:picLocks noChangeAspect="1" noChangeArrowheads="1"/>
          </p:cNvPicPr>
          <p:nvPr/>
        </p:nvPicPr>
        <p:blipFill>
          <a:blip r:embed="rId4" cstate="print"/>
          <a:srcRect/>
          <a:stretch>
            <a:fillRect/>
          </a:stretch>
        </p:blipFill>
        <p:spPr bwMode="auto">
          <a:xfrm>
            <a:off x="5958545" y="1715642"/>
            <a:ext cx="432000" cy="432000"/>
          </a:xfrm>
          <a:prstGeom prst="rect">
            <a:avLst/>
          </a:prstGeom>
          <a:noFill/>
        </p:spPr>
      </p:pic>
      <p:cxnSp>
        <p:nvCxnSpPr>
          <p:cNvPr id="153" name="직선 화살표 연결선 152"/>
          <p:cNvCxnSpPr/>
          <p:nvPr/>
        </p:nvCxnSpPr>
        <p:spPr>
          <a:xfrm rot="16200000" flipV="1">
            <a:off x="5737099" y="2589075"/>
            <a:ext cx="720000" cy="0"/>
          </a:xfrm>
          <a:prstGeom prst="straightConnector1">
            <a:avLst/>
          </a:prstGeom>
          <a:ln w="19050">
            <a:tailEnd type="triangle" w="lg" len="sm"/>
          </a:ln>
        </p:spPr>
        <p:style>
          <a:lnRef idx="1">
            <a:schemeClr val="accent1"/>
          </a:lnRef>
          <a:fillRef idx="0">
            <a:schemeClr val="accent1"/>
          </a:fillRef>
          <a:effectRef idx="0">
            <a:schemeClr val="accent1"/>
          </a:effectRef>
          <a:fontRef idx="minor">
            <a:schemeClr val="tx1"/>
          </a:fontRef>
        </p:style>
      </p:cxnSp>
      <p:cxnSp>
        <p:nvCxnSpPr>
          <p:cNvPr id="154" name="직선 화살표 연결선 153"/>
          <p:cNvCxnSpPr/>
          <p:nvPr/>
        </p:nvCxnSpPr>
        <p:spPr>
          <a:xfrm rot="5400000">
            <a:off x="4595988" y="2588281"/>
            <a:ext cx="720000" cy="1588"/>
          </a:xfrm>
          <a:prstGeom prst="straightConnector1">
            <a:avLst/>
          </a:prstGeom>
          <a:ln w="1905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cxnSp>
        <p:nvCxnSpPr>
          <p:cNvPr id="157" name="직선 화살표 연결선 156"/>
          <p:cNvCxnSpPr/>
          <p:nvPr/>
        </p:nvCxnSpPr>
        <p:spPr>
          <a:xfrm rot="5400000">
            <a:off x="5799860" y="2588281"/>
            <a:ext cx="720000" cy="1588"/>
          </a:xfrm>
          <a:prstGeom prst="straightConnector1">
            <a:avLst/>
          </a:prstGeom>
          <a:ln w="19050">
            <a:solidFill>
              <a:schemeClr val="tx1"/>
            </a:solidFill>
            <a:headEnd type="none" w="med" len="lg"/>
            <a:tailEnd type="stealth" w="med" len="lg"/>
          </a:ln>
        </p:spPr>
        <p:style>
          <a:lnRef idx="1">
            <a:schemeClr val="accent1"/>
          </a:lnRef>
          <a:fillRef idx="0">
            <a:schemeClr val="accent1"/>
          </a:fillRef>
          <a:effectRef idx="0">
            <a:schemeClr val="accent1"/>
          </a:effectRef>
          <a:fontRef idx="minor">
            <a:schemeClr val="tx1"/>
          </a:fontRef>
        </p:style>
      </p:cxnSp>
      <p:grpSp>
        <p:nvGrpSpPr>
          <p:cNvPr id="85" name="그룹 84"/>
          <p:cNvGrpSpPr/>
          <p:nvPr/>
        </p:nvGrpSpPr>
        <p:grpSpPr>
          <a:xfrm>
            <a:off x="6747167" y="2219958"/>
            <a:ext cx="382590" cy="693628"/>
            <a:chOff x="7757296" y="2132406"/>
            <a:chExt cx="382590" cy="693628"/>
          </a:xfrm>
        </p:grpSpPr>
        <p:cxnSp>
          <p:nvCxnSpPr>
            <p:cNvPr id="159" name="직선 화살표 연결선 158"/>
            <p:cNvCxnSpPr/>
            <p:nvPr/>
          </p:nvCxnSpPr>
          <p:spPr>
            <a:xfrm rot="5400000" flipH="1" flipV="1">
              <a:off x="7649217" y="2335365"/>
              <a:ext cx="680076" cy="301262"/>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60" name="직선 화살표 연결선 159"/>
            <p:cNvCxnSpPr/>
            <p:nvPr/>
          </p:nvCxnSpPr>
          <p:spPr>
            <a:xfrm rot="5400000">
              <a:off x="7575863" y="2313839"/>
              <a:ext cx="687692" cy="324826"/>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cxnSp>
        <p:nvCxnSpPr>
          <p:cNvPr id="165" name="직선 화살표 연결선 164"/>
          <p:cNvCxnSpPr/>
          <p:nvPr/>
        </p:nvCxnSpPr>
        <p:spPr>
          <a:xfrm rot="16200000" flipH="1">
            <a:off x="2401006" y="2279391"/>
            <a:ext cx="692911" cy="567944"/>
          </a:xfrm>
          <a:prstGeom prst="straightConnector1">
            <a:avLst/>
          </a:prstGeom>
          <a:ln w="19050">
            <a:solidFill>
              <a:schemeClr val="tx1"/>
            </a:solidFill>
            <a:headEnd type="stealth" w="med" len="lg"/>
            <a:tailEnd type="none" w="med" len="lg"/>
          </a:ln>
        </p:spPr>
        <p:style>
          <a:lnRef idx="1">
            <a:schemeClr val="accent1"/>
          </a:lnRef>
          <a:fillRef idx="0">
            <a:schemeClr val="accent1"/>
          </a:fillRef>
          <a:effectRef idx="0">
            <a:schemeClr val="accent1"/>
          </a:effectRef>
          <a:fontRef idx="minor">
            <a:schemeClr val="tx1"/>
          </a:fontRef>
        </p:style>
      </p:cxnSp>
      <p:grpSp>
        <p:nvGrpSpPr>
          <p:cNvPr id="9" name="그룹 186"/>
          <p:cNvGrpSpPr/>
          <p:nvPr/>
        </p:nvGrpSpPr>
        <p:grpSpPr>
          <a:xfrm>
            <a:off x="4026862" y="1911294"/>
            <a:ext cx="684000" cy="93645"/>
            <a:chOff x="10288628" y="692150"/>
            <a:chExt cx="684000" cy="93645"/>
          </a:xfrm>
        </p:grpSpPr>
        <p:cxnSp>
          <p:nvCxnSpPr>
            <p:cNvPr id="188" name="직선 화살표 연결선 187"/>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89" name="직선 화살표 연결선 188"/>
            <p:cNvCxnSpPr/>
            <p:nvPr/>
          </p:nvCxnSpPr>
          <p:spPr>
            <a:xfrm>
              <a:off x="10288628" y="692150"/>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grpSp>
        <p:nvGrpSpPr>
          <p:cNvPr id="10" name="그룹 189"/>
          <p:cNvGrpSpPr/>
          <p:nvPr/>
        </p:nvGrpSpPr>
        <p:grpSpPr>
          <a:xfrm>
            <a:off x="5251468" y="1911294"/>
            <a:ext cx="576000" cy="93645"/>
            <a:chOff x="10288628" y="692150"/>
            <a:chExt cx="684000" cy="93645"/>
          </a:xfrm>
        </p:grpSpPr>
        <p:cxnSp>
          <p:nvCxnSpPr>
            <p:cNvPr id="191" name="직선 화살표 연결선 190"/>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92" name="직선 화살표 연결선 191"/>
            <p:cNvCxnSpPr/>
            <p:nvPr/>
          </p:nvCxnSpPr>
          <p:spPr>
            <a:xfrm>
              <a:off x="10288628" y="692150"/>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sp>
        <p:nvSpPr>
          <p:cNvPr id="194" name="순서도: 처리 193"/>
          <p:cNvSpPr/>
          <p:nvPr/>
        </p:nvSpPr>
        <p:spPr>
          <a:xfrm>
            <a:off x="359920" y="692150"/>
            <a:ext cx="7460445" cy="5761037"/>
          </a:xfrm>
          <a:prstGeom prst="flowChartProcess">
            <a:avLst/>
          </a:prstGeom>
          <a:noFill/>
          <a:ln w="952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cxnSp>
        <p:nvCxnSpPr>
          <p:cNvPr id="65" name="직선 화살표 연결선 64"/>
          <p:cNvCxnSpPr/>
          <p:nvPr/>
        </p:nvCxnSpPr>
        <p:spPr>
          <a:xfrm rot="5400000" flipH="1" flipV="1">
            <a:off x="5887230" y="3713884"/>
            <a:ext cx="816607" cy="0"/>
          </a:xfrm>
          <a:prstGeom prst="straightConnector1">
            <a:avLst/>
          </a:prstGeom>
          <a:ln w="28575">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a:off x="1271611" y="2205606"/>
            <a:ext cx="1404764" cy="844118"/>
          </a:xfrm>
          <a:prstGeom prst="straightConnector1">
            <a:avLst/>
          </a:prstGeom>
          <a:ln w="19050">
            <a:headEnd type="triangle"/>
            <a:tailEnd type="none" w="lg" len="sm"/>
          </a:ln>
        </p:spPr>
        <p:style>
          <a:lnRef idx="1">
            <a:schemeClr val="accent1"/>
          </a:lnRef>
          <a:fillRef idx="0">
            <a:schemeClr val="accent1"/>
          </a:fillRef>
          <a:effectRef idx="0">
            <a:schemeClr val="accent1"/>
          </a:effectRef>
          <a:fontRef idx="minor">
            <a:schemeClr val="tx1"/>
          </a:fontRef>
        </p:style>
      </p:cxnSp>
      <p:cxnSp>
        <p:nvCxnSpPr>
          <p:cNvPr id="141" name="직선 화살표 연결선 140"/>
          <p:cNvCxnSpPr/>
          <p:nvPr/>
        </p:nvCxnSpPr>
        <p:spPr>
          <a:xfrm>
            <a:off x="1414487" y="2226230"/>
            <a:ext cx="1357324" cy="800094"/>
          </a:xfrm>
          <a:prstGeom prst="straightConnector1">
            <a:avLst/>
          </a:prstGeom>
          <a:ln w="19050">
            <a:solidFill>
              <a:schemeClr val="tx1"/>
            </a:solidFill>
            <a:headEnd type="none" w="med" len="lg"/>
            <a:tailEnd type="stealth" w="med" len="lg"/>
          </a:ln>
        </p:spPr>
        <p:style>
          <a:lnRef idx="1">
            <a:schemeClr val="accent1"/>
          </a:lnRef>
          <a:fillRef idx="0">
            <a:schemeClr val="accent1"/>
          </a:fillRef>
          <a:effectRef idx="0">
            <a:schemeClr val="accent1"/>
          </a:effectRef>
          <a:fontRef idx="minor">
            <a:schemeClr val="tx1"/>
          </a:fontRef>
        </p:style>
      </p:cxnSp>
      <p:grpSp>
        <p:nvGrpSpPr>
          <p:cNvPr id="66" name="그룹 189"/>
          <p:cNvGrpSpPr/>
          <p:nvPr/>
        </p:nvGrpSpPr>
        <p:grpSpPr>
          <a:xfrm rot="5400000">
            <a:off x="3292039" y="2566571"/>
            <a:ext cx="756000" cy="64461"/>
            <a:chOff x="10288628" y="721334"/>
            <a:chExt cx="684000" cy="64461"/>
          </a:xfrm>
        </p:grpSpPr>
        <p:cxnSp>
          <p:nvCxnSpPr>
            <p:cNvPr id="67" name="직선 화살표 연결선 66"/>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68" name="직선 화살표 연결선 67"/>
            <p:cNvCxnSpPr/>
            <p:nvPr/>
          </p:nvCxnSpPr>
          <p:spPr>
            <a:xfrm>
              <a:off x="10288628" y="721334"/>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sp>
        <p:nvSpPr>
          <p:cNvPr id="31" name="순서도: 처리 30"/>
          <p:cNvSpPr/>
          <p:nvPr/>
        </p:nvSpPr>
        <p:spPr>
          <a:xfrm>
            <a:off x="1609175" y="5516378"/>
            <a:ext cx="1244644" cy="348489"/>
          </a:xfrm>
          <a:prstGeom prst="flowChartProcess">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smtClean="0">
                <a:solidFill>
                  <a:schemeClr val="tx1">
                    <a:lumMod val="85000"/>
                    <a:lumOff val="15000"/>
                  </a:schemeClr>
                </a:solidFill>
                <a:latin typeface="Arial" pitchFamily="34" charset="0"/>
                <a:cs typeface="Arial" pitchFamily="34" charset="0"/>
              </a:rPr>
              <a:t>Exchange</a:t>
            </a:r>
            <a:endParaRPr lang="ko-KR" altLang="en-US" sz="1600" b="1" dirty="0">
              <a:solidFill>
                <a:schemeClr val="tx1">
                  <a:lumMod val="85000"/>
                  <a:lumOff val="15000"/>
                </a:schemeClr>
              </a:solidFill>
              <a:latin typeface="Arial" pitchFamily="34" charset="0"/>
              <a:cs typeface="Arial" pitchFamily="34" charset="0"/>
            </a:endParaRPr>
          </a:p>
        </p:txBody>
      </p:sp>
      <p:cxnSp>
        <p:nvCxnSpPr>
          <p:cNvPr id="33" name="직선 화살표 연결선 32"/>
          <p:cNvCxnSpPr>
            <a:stCxn id="83" idx="2"/>
            <a:endCxn id="31" idx="0"/>
          </p:cNvCxnSpPr>
          <p:nvPr/>
        </p:nvCxnSpPr>
        <p:spPr>
          <a:xfrm rot="5400000">
            <a:off x="1869417" y="5154298"/>
            <a:ext cx="724160" cy="1588"/>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rot="10800000" flipV="1">
            <a:off x="1240235" y="5682490"/>
            <a:ext cx="368941" cy="0"/>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4" name="TextBox 43"/>
          <p:cNvSpPr txBox="1"/>
          <p:nvPr/>
        </p:nvSpPr>
        <p:spPr>
          <a:xfrm>
            <a:off x="729521" y="5487632"/>
            <a:ext cx="737048" cy="461665"/>
          </a:xfrm>
          <a:prstGeom prst="rect">
            <a:avLst/>
          </a:prstGeom>
          <a:noFill/>
        </p:spPr>
        <p:txBody>
          <a:bodyPr wrap="square" rtlCol="0">
            <a:spAutoFit/>
          </a:bodyPr>
          <a:lstStyle/>
          <a:p>
            <a:r>
              <a:rPr lang="en-US" altLang="ko-KR" sz="1200" dirty="0" smtClean="0">
                <a:latin typeface="Arial" pitchFamily="34" charset="0"/>
                <a:cs typeface="Arial" pitchFamily="34" charset="0"/>
              </a:rPr>
              <a:t>Fiat</a:t>
            </a:r>
          </a:p>
          <a:p>
            <a:r>
              <a:rPr lang="en-US" altLang="ko-KR" sz="1200" dirty="0" smtClean="0">
                <a:latin typeface="Arial" pitchFamily="34" charset="0"/>
                <a:cs typeface="Arial" pitchFamily="34" charset="0"/>
              </a:rPr>
              <a:t>Money</a:t>
            </a:r>
            <a:endParaRPr lang="ko-KR" altLang="en-US" sz="1200" dirty="0" smtClean="0">
              <a:latin typeface="Arial" pitchFamily="34" charset="0"/>
              <a:cs typeface="Arial" pitchFamily="34" charset="0"/>
            </a:endParaRPr>
          </a:p>
        </p:txBody>
      </p:sp>
      <p:grpSp>
        <p:nvGrpSpPr>
          <p:cNvPr id="69" name="그룹 183"/>
          <p:cNvGrpSpPr/>
          <p:nvPr/>
        </p:nvGrpSpPr>
        <p:grpSpPr>
          <a:xfrm>
            <a:off x="2709365" y="1911294"/>
            <a:ext cx="684000" cy="93645"/>
            <a:chOff x="10288628" y="692150"/>
            <a:chExt cx="684000" cy="93645"/>
          </a:xfrm>
        </p:grpSpPr>
        <p:cxnSp>
          <p:nvCxnSpPr>
            <p:cNvPr id="70" name="직선 화살표 연결선 69"/>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직선 화살표 연결선 70"/>
            <p:cNvCxnSpPr/>
            <p:nvPr/>
          </p:nvCxnSpPr>
          <p:spPr>
            <a:xfrm>
              <a:off x="10288628" y="692150"/>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pic>
        <p:nvPicPr>
          <p:cNvPr id="72" name="Picture 2" descr="C:\Users\NT900X3G\Downloads\avatar.png"/>
          <p:cNvPicPr>
            <a:picLocks noChangeAspect="1" noChangeArrowheads="1"/>
          </p:cNvPicPr>
          <p:nvPr/>
        </p:nvPicPr>
        <p:blipFill>
          <a:blip r:embed="rId4" cstate="print"/>
          <a:srcRect/>
          <a:stretch>
            <a:fillRect/>
          </a:stretch>
        </p:blipFill>
        <p:spPr bwMode="auto">
          <a:xfrm>
            <a:off x="2885996" y="848458"/>
            <a:ext cx="432000" cy="432000"/>
          </a:xfrm>
          <a:prstGeom prst="rect">
            <a:avLst/>
          </a:prstGeom>
          <a:noFill/>
        </p:spPr>
      </p:pic>
      <p:pic>
        <p:nvPicPr>
          <p:cNvPr id="73" name="Picture 3" descr="C:\Users\NT900X3G\Desktop\home.png"/>
          <p:cNvPicPr>
            <a:picLocks noChangeAspect="1" noChangeArrowheads="1"/>
          </p:cNvPicPr>
          <p:nvPr/>
        </p:nvPicPr>
        <p:blipFill>
          <a:blip r:embed="rId3" cstate="print"/>
          <a:srcRect/>
          <a:stretch>
            <a:fillRect/>
          </a:stretch>
        </p:blipFill>
        <p:spPr bwMode="auto">
          <a:xfrm>
            <a:off x="4212838" y="848458"/>
            <a:ext cx="432000" cy="432000"/>
          </a:xfrm>
          <a:prstGeom prst="rect">
            <a:avLst/>
          </a:prstGeom>
          <a:noFill/>
        </p:spPr>
      </p:pic>
      <p:grpSp>
        <p:nvGrpSpPr>
          <p:cNvPr id="74" name="그룹 183"/>
          <p:cNvGrpSpPr/>
          <p:nvPr/>
        </p:nvGrpSpPr>
        <p:grpSpPr>
          <a:xfrm rot="18900000">
            <a:off x="2399749" y="1477350"/>
            <a:ext cx="468000" cy="93645"/>
            <a:chOff x="10288628" y="692150"/>
            <a:chExt cx="684000" cy="93645"/>
          </a:xfrm>
        </p:grpSpPr>
        <p:cxnSp>
          <p:nvCxnSpPr>
            <p:cNvPr id="75" name="직선 화살표 연결선 74"/>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직선 화살표 연결선 75"/>
            <p:cNvCxnSpPr/>
            <p:nvPr/>
          </p:nvCxnSpPr>
          <p:spPr>
            <a:xfrm>
              <a:off x="10288628" y="692150"/>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grpSp>
        <p:nvGrpSpPr>
          <p:cNvPr id="77" name="그룹 183"/>
          <p:cNvGrpSpPr/>
          <p:nvPr/>
        </p:nvGrpSpPr>
        <p:grpSpPr>
          <a:xfrm rot="18900000">
            <a:off x="3765927" y="1513096"/>
            <a:ext cx="468000" cy="93645"/>
            <a:chOff x="10288628" y="692150"/>
            <a:chExt cx="684000" cy="93645"/>
          </a:xfrm>
        </p:grpSpPr>
        <p:cxnSp>
          <p:nvCxnSpPr>
            <p:cNvPr id="78" name="직선 화살표 연결선 77"/>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직선 화살표 연결선 78"/>
            <p:cNvCxnSpPr/>
            <p:nvPr/>
          </p:nvCxnSpPr>
          <p:spPr>
            <a:xfrm>
              <a:off x="10288628" y="692150"/>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grpSp>
        <p:nvGrpSpPr>
          <p:cNvPr id="80" name="그룹 183"/>
          <p:cNvGrpSpPr/>
          <p:nvPr/>
        </p:nvGrpSpPr>
        <p:grpSpPr>
          <a:xfrm rot="13722344">
            <a:off x="4531589" y="1460871"/>
            <a:ext cx="432000" cy="93645"/>
            <a:chOff x="10288628" y="692150"/>
            <a:chExt cx="684000" cy="93645"/>
          </a:xfrm>
        </p:grpSpPr>
        <p:cxnSp>
          <p:nvCxnSpPr>
            <p:cNvPr id="81" name="직선 화살표 연결선 80"/>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82" name="직선 화살표 연결선 81"/>
            <p:cNvCxnSpPr/>
            <p:nvPr/>
          </p:nvCxnSpPr>
          <p:spPr>
            <a:xfrm>
              <a:off x="10288628" y="692150"/>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pic>
        <p:nvPicPr>
          <p:cNvPr id="83" name="Picture 2" descr="C:\Users\NT900X3G\Downloads\avatar.png"/>
          <p:cNvPicPr>
            <a:picLocks noChangeAspect="1" noChangeArrowheads="1"/>
          </p:cNvPicPr>
          <p:nvPr/>
        </p:nvPicPr>
        <p:blipFill>
          <a:blip r:embed="rId4" cstate="print"/>
          <a:srcRect/>
          <a:stretch>
            <a:fillRect/>
          </a:stretch>
        </p:blipFill>
        <p:spPr bwMode="auto">
          <a:xfrm>
            <a:off x="2051497" y="4432218"/>
            <a:ext cx="360000" cy="360000"/>
          </a:xfrm>
          <a:prstGeom prst="rect">
            <a:avLst/>
          </a:prstGeom>
          <a:noFill/>
        </p:spPr>
      </p:pic>
      <p:pic>
        <p:nvPicPr>
          <p:cNvPr id="84" name="Picture 3" descr="C:\Users\NT900X3G\Desktop\home.png"/>
          <p:cNvPicPr>
            <a:picLocks noChangeAspect="1" noChangeArrowheads="1"/>
          </p:cNvPicPr>
          <p:nvPr/>
        </p:nvPicPr>
        <p:blipFill>
          <a:blip r:embed="rId3" cstate="print"/>
          <a:srcRect/>
          <a:stretch>
            <a:fillRect/>
          </a:stretch>
        </p:blipFill>
        <p:spPr bwMode="auto">
          <a:xfrm>
            <a:off x="2786050" y="3974364"/>
            <a:ext cx="360000" cy="360000"/>
          </a:xfrm>
          <a:prstGeom prst="rect">
            <a:avLst/>
          </a:prstGeom>
          <a:noFill/>
        </p:spPr>
      </p:pic>
      <p:pic>
        <p:nvPicPr>
          <p:cNvPr id="91" name="Picture 2" descr="C:\Users\NT900X3G\Downloads\avatar.png"/>
          <p:cNvPicPr>
            <a:picLocks noChangeAspect="1" noChangeArrowheads="1"/>
          </p:cNvPicPr>
          <p:nvPr/>
        </p:nvPicPr>
        <p:blipFill>
          <a:blip r:embed="rId4" cstate="print"/>
          <a:srcRect/>
          <a:stretch>
            <a:fillRect/>
          </a:stretch>
        </p:blipFill>
        <p:spPr bwMode="auto">
          <a:xfrm>
            <a:off x="6030906" y="4137658"/>
            <a:ext cx="324000" cy="324000"/>
          </a:xfrm>
          <a:prstGeom prst="rect">
            <a:avLst/>
          </a:prstGeom>
          <a:noFill/>
        </p:spPr>
      </p:pic>
      <p:pic>
        <p:nvPicPr>
          <p:cNvPr id="93" name="Picture 3" descr="C:\Users\NT900X3G\Desktop\home.png"/>
          <p:cNvPicPr>
            <a:picLocks noChangeAspect="1" noChangeArrowheads="1"/>
          </p:cNvPicPr>
          <p:nvPr/>
        </p:nvPicPr>
        <p:blipFill>
          <a:blip r:embed="rId3" cstate="print"/>
          <a:srcRect/>
          <a:stretch>
            <a:fillRect/>
          </a:stretch>
        </p:blipFill>
        <p:spPr bwMode="auto">
          <a:xfrm>
            <a:off x="6350857" y="4137658"/>
            <a:ext cx="324000" cy="324000"/>
          </a:xfrm>
          <a:prstGeom prst="rect">
            <a:avLst/>
          </a:prstGeom>
          <a:noFill/>
        </p:spPr>
      </p:pic>
      <p:pic>
        <p:nvPicPr>
          <p:cNvPr id="94" name="Picture 3" descr="C:\Users\NT900X3G\Desktop\home.png"/>
          <p:cNvPicPr>
            <a:picLocks noChangeAspect="1" noChangeArrowheads="1"/>
          </p:cNvPicPr>
          <p:nvPr/>
        </p:nvPicPr>
        <p:blipFill>
          <a:blip r:embed="rId3" cstate="print"/>
          <a:srcRect/>
          <a:stretch>
            <a:fillRect/>
          </a:stretch>
        </p:blipFill>
        <p:spPr bwMode="auto">
          <a:xfrm>
            <a:off x="4188968" y="5474622"/>
            <a:ext cx="432000" cy="432000"/>
          </a:xfrm>
          <a:prstGeom prst="rect">
            <a:avLst/>
          </a:prstGeom>
          <a:noFill/>
        </p:spPr>
      </p:pic>
      <p:pic>
        <p:nvPicPr>
          <p:cNvPr id="95" name="Picture 2" descr="C:\Users\NT900X3G\Downloads\avatar.png"/>
          <p:cNvPicPr>
            <a:picLocks noChangeAspect="1" noChangeArrowheads="1"/>
          </p:cNvPicPr>
          <p:nvPr/>
        </p:nvPicPr>
        <p:blipFill>
          <a:blip r:embed="rId4" cstate="print"/>
          <a:srcRect/>
          <a:stretch>
            <a:fillRect/>
          </a:stretch>
        </p:blipFill>
        <p:spPr bwMode="auto">
          <a:xfrm>
            <a:off x="4974786" y="5620750"/>
            <a:ext cx="432000" cy="432000"/>
          </a:xfrm>
          <a:prstGeom prst="rect">
            <a:avLst/>
          </a:prstGeom>
          <a:noFill/>
        </p:spPr>
      </p:pic>
      <p:grpSp>
        <p:nvGrpSpPr>
          <p:cNvPr id="98" name="그룹 189"/>
          <p:cNvGrpSpPr/>
          <p:nvPr/>
        </p:nvGrpSpPr>
        <p:grpSpPr>
          <a:xfrm rot="5400000">
            <a:off x="4034399" y="5067040"/>
            <a:ext cx="756000" cy="83917"/>
            <a:chOff x="10288628" y="701878"/>
            <a:chExt cx="684000" cy="83917"/>
          </a:xfrm>
        </p:grpSpPr>
        <p:cxnSp>
          <p:nvCxnSpPr>
            <p:cNvPr id="99" name="직선 화살표 연결선 98"/>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00" name="직선 화살표 연결선 99"/>
            <p:cNvCxnSpPr/>
            <p:nvPr/>
          </p:nvCxnSpPr>
          <p:spPr>
            <a:xfrm>
              <a:off x="10288628" y="701878"/>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grpSp>
        <p:nvGrpSpPr>
          <p:cNvPr id="101" name="그룹 189"/>
          <p:cNvGrpSpPr/>
          <p:nvPr/>
        </p:nvGrpSpPr>
        <p:grpSpPr>
          <a:xfrm rot="5400000">
            <a:off x="4745620" y="5133085"/>
            <a:ext cx="828000" cy="83917"/>
            <a:chOff x="10288628" y="701878"/>
            <a:chExt cx="684000" cy="83917"/>
          </a:xfrm>
        </p:grpSpPr>
        <p:cxnSp>
          <p:nvCxnSpPr>
            <p:cNvPr id="102" name="직선 화살표 연결선 101"/>
            <p:cNvCxnSpPr/>
            <p:nvPr/>
          </p:nvCxnSpPr>
          <p:spPr>
            <a:xfrm rot="10800000" flipV="1">
              <a:off x="10288628" y="785795"/>
              <a:ext cx="684000"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cxnSp>
          <p:nvCxnSpPr>
            <p:cNvPr id="103" name="직선 화살표 연결선 102"/>
            <p:cNvCxnSpPr/>
            <p:nvPr/>
          </p:nvCxnSpPr>
          <p:spPr>
            <a:xfrm>
              <a:off x="10288628" y="701878"/>
              <a:ext cx="684000" cy="0"/>
            </a:xfrm>
            <a:prstGeom prst="straightConnector1">
              <a:avLst/>
            </a:prstGeom>
            <a:ln w="19050">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cxnSp>
        <p:nvCxnSpPr>
          <p:cNvPr id="104" name="직선 화살표 연결선 103"/>
          <p:cNvCxnSpPr/>
          <p:nvPr/>
        </p:nvCxnSpPr>
        <p:spPr>
          <a:xfrm rot="5400000" flipH="1" flipV="1">
            <a:off x="5981466" y="3713884"/>
            <a:ext cx="816607" cy="0"/>
          </a:xfrm>
          <a:prstGeom prst="straightConnector1">
            <a:avLst/>
          </a:prstGeom>
          <a:ln w="28575">
            <a:solidFill>
              <a:schemeClr val="tx1"/>
            </a:solidFill>
            <a:headEnd type="stealth" w="med" len="lg"/>
            <a:tailEnd type="stealth" w="med" len="lg"/>
          </a:ln>
        </p:spPr>
        <p:style>
          <a:lnRef idx="1">
            <a:schemeClr val="accent1"/>
          </a:lnRef>
          <a:fillRef idx="0">
            <a:schemeClr val="accent1"/>
          </a:fillRef>
          <a:effectRef idx="0">
            <a:schemeClr val="accent1"/>
          </a:effectRef>
          <a:fontRef idx="minor">
            <a:schemeClr val="tx1"/>
          </a:fontRef>
        </p:style>
      </p:cxnSp>
      <p:grpSp>
        <p:nvGrpSpPr>
          <p:cNvPr id="4" name="그룹 136"/>
          <p:cNvGrpSpPr/>
          <p:nvPr/>
        </p:nvGrpSpPr>
        <p:grpSpPr>
          <a:xfrm>
            <a:off x="8052428" y="2357430"/>
            <a:ext cx="799005" cy="198804"/>
            <a:chOff x="298616" y="1557338"/>
            <a:chExt cx="899999" cy="198804"/>
          </a:xfrm>
        </p:grpSpPr>
        <p:sp>
          <p:nvSpPr>
            <p:cNvPr id="125" name="TextBox 124"/>
            <p:cNvSpPr txBox="1"/>
            <p:nvPr/>
          </p:nvSpPr>
          <p:spPr>
            <a:xfrm>
              <a:off x="298616" y="1557338"/>
              <a:ext cx="899999" cy="184666"/>
            </a:xfrm>
            <a:prstGeom prst="rect">
              <a:avLst/>
            </a:prstGeom>
            <a:noFill/>
          </p:spPr>
          <p:txBody>
            <a:bodyPr wrap="square" lIns="0" tIns="0" rIns="0" bIns="0" rtlCol="0">
              <a:spAutoFit/>
            </a:bodyPr>
            <a:lstStyle/>
            <a:p>
              <a:pPr algn="ctr"/>
              <a:r>
                <a:rPr lang="en-US" altLang="ko-KR" sz="1200" dirty="0" smtClean="0">
                  <a:solidFill>
                    <a:schemeClr val="tx1">
                      <a:lumMod val="65000"/>
                      <a:lumOff val="35000"/>
                    </a:schemeClr>
                  </a:solidFill>
                  <a:latin typeface="Arial" pitchFamily="34" charset="0"/>
                  <a:cs typeface="Arial" pitchFamily="34" charset="0"/>
                </a:rPr>
                <a:t>Reward</a:t>
              </a:r>
              <a:endParaRPr lang="ko-KR" altLang="en-US" sz="1200" dirty="0" smtClean="0">
                <a:solidFill>
                  <a:schemeClr val="tx1">
                    <a:lumMod val="65000"/>
                    <a:lumOff val="35000"/>
                  </a:schemeClr>
                </a:solidFill>
                <a:latin typeface="Arial" pitchFamily="34" charset="0"/>
                <a:cs typeface="Arial" pitchFamily="34" charset="0"/>
              </a:endParaRPr>
            </a:p>
          </p:txBody>
        </p:sp>
        <p:cxnSp>
          <p:nvCxnSpPr>
            <p:cNvPr id="126" name="직선 화살표 연결선 125"/>
            <p:cNvCxnSpPr/>
            <p:nvPr/>
          </p:nvCxnSpPr>
          <p:spPr>
            <a:xfrm>
              <a:off x="310326" y="1756142"/>
              <a:ext cx="876579" cy="0"/>
            </a:xfrm>
            <a:prstGeom prst="straightConnector1">
              <a:avLst/>
            </a:prstGeom>
            <a:ln w="19050">
              <a:headEnd type="triangle"/>
              <a:tailEnd type="triangle" w="med" len="med"/>
            </a:ln>
          </p:spPr>
          <p:style>
            <a:lnRef idx="1">
              <a:schemeClr val="accent1"/>
            </a:lnRef>
            <a:fillRef idx="0">
              <a:schemeClr val="accent1"/>
            </a:fillRef>
            <a:effectRef idx="0">
              <a:schemeClr val="accent1"/>
            </a:effectRef>
            <a:fontRef idx="minor">
              <a:schemeClr val="tx1"/>
            </a:fontRef>
          </p:style>
        </p:cxnSp>
      </p:grpSp>
      <p:grpSp>
        <p:nvGrpSpPr>
          <p:cNvPr id="5" name="그룹 137"/>
          <p:cNvGrpSpPr/>
          <p:nvPr/>
        </p:nvGrpSpPr>
        <p:grpSpPr>
          <a:xfrm>
            <a:off x="8052428" y="2702702"/>
            <a:ext cx="799005" cy="532127"/>
            <a:chOff x="319278" y="2294591"/>
            <a:chExt cx="900000" cy="532127"/>
          </a:xfrm>
        </p:grpSpPr>
        <p:pic>
          <p:nvPicPr>
            <p:cNvPr id="130" name="Picture 3" descr="C:\Users\NT900X3G\Desktop\home.png"/>
            <p:cNvPicPr>
              <a:picLocks noChangeAspect="1" noChangeArrowheads="1"/>
            </p:cNvPicPr>
            <p:nvPr/>
          </p:nvPicPr>
          <p:blipFill>
            <a:blip r:embed="rId3" cstate="print"/>
            <a:srcRect/>
            <a:stretch>
              <a:fillRect/>
            </a:stretch>
          </p:blipFill>
          <p:spPr bwMode="auto">
            <a:xfrm>
              <a:off x="575193" y="2294591"/>
              <a:ext cx="364954" cy="364955"/>
            </a:xfrm>
            <a:prstGeom prst="rect">
              <a:avLst/>
            </a:prstGeom>
            <a:noFill/>
          </p:spPr>
        </p:pic>
        <p:sp>
          <p:nvSpPr>
            <p:cNvPr id="131" name="TextBox 130"/>
            <p:cNvSpPr txBox="1"/>
            <p:nvPr/>
          </p:nvSpPr>
          <p:spPr>
            <a:xfrm>
              <a:off x="319278" y="2642052"/>
              <a:ext cx="900000" cy="184666"/>
            </a:xfrm>
            <a:prstGeom prst="rect">
              <a:avLst/>
            </a:prstGeom>
            <a:noFill/>
          </p:spPr>
          <p:txBody>
            <a:bodyPr wrap="square" lIns="0" tIns="0" rIns="0" bIns="0" rtlCol="0">
              <a:spAutoFit/>
            </a:bodyPr>
            <a:lstStyle/>
            <a:p>
              <a:pPr algn="ctr"/>
              <a:r>
                <a:rPr lang="en-US" altLang="ko-KR" sz="1200" dirty="0" smtClean="0">
                  <a:solidFill>
                    <a:schemeClr val="tx1">
                      <a:lumMod val="65000"/>
                      <a:lumOff val="35000"/>
                    </a:schemeClr>
                  </a:solidFill>
                  <a:latin typeface="Arial" pitchFamily="34" charset="0"/>
                  <a:cs typeface="Arial" pitchFamily="34" charset="0"/>
                </a:rPr>
                <a:t>Business</a:t>
              </a:r>
              <a:endParaRPr lang="ko-KR" altLang="en-US" sz="1200" dirty="0" smtClean="0">
                <a:solidFill>
                  <a:schemeClr val="tx1">
                    <a:lumMod val="65000"/>
                    <a:lumOff val="35000"/>
                  </a:schemeClr>
                </a:solidFill>
                <a:latin typeface="Arial" pitchFamily="34" charset="0"/>
                <a:cs typeface="Arial" pitchFamily="34" charset="0"/>
              </a:endParaRPr>
            </a:p>
          </p:txBody>
        </p:sp>
      </p:grpSp>
      <p:grpSp>
        <p:nvGrpSpPr>
          <p:cNvPr id="6" name="그룹 138"/>
          <p:cNvGrpSpPr/>
          <p:nvPr/>
        </p:nvGrpSpPr>
        <p:grpSpPr>
          <a:xfrm>
            <a:off x="8052428" y="3381297"/>
            <a:ext cx="799005" cy="524948"/>
            <a:chOff x="319278" y="3230464"/>
            <a:chExt cx="900000" cy="524948"/>
          </a:xfrm>
        </p:grpSpPr>
        <p:pic>
          <p:nvPicPr>
            <p:cNvPr id="132" name="Picture 2" descr="C:\Users\NT900X3G\Downloads\avatar.png"/>
            <p:cNvPicPr>
              <a:picLocks noChangeAspect="1" noChangeArrowheads="1"/>
            </p:cNvPicPr>
            <p:nvPr/>
          </p:nvPicPr>
          <p:blipFill>
            <a:blip r:embed="rId4" cstate="print"/>
            <a:srcRect/>
            <a:stretch>
              <a:fillRect/>
            </a:stretch>
          </p:blipFill>
          <p:spPr bwMode="auto">
            <a:xfrm>
              <a:off x="575193" y="3230464"/>
              <a:ext cx="364954" cy="364955"/>
            </a:xfrm>
            <a:prstGeom prst="rect">
              <a:avLst/>
            </a:prstGeom>
            <a:noFill/>
          </p:spPr>
        </p:pic>
        <p:sp>
          <p:nvSpPr>
            <p:cNvPr id="133" name="TextBox 132"/>
            <p:cNvSpPr txBox="1"/>
            <p:nvPr/>
          </p:nvSpPr>
          <p:spPr>
            <a:xfrm>
              <a:off x="319278" y="3570746"/>
              <a:ext cx="900000" cy="184666"/>
            </a:xfrm>
            <a:prstGeom prst="rect">
              <a:avLst/>
            </a:prstGeom>
            <a:noFill/>
          </p:spPr>
          <p:txBody>
            <a:bodyPr wrap="square" lIns="0" tIns="0" rIns="0" bIns="0" rtlCol="0">
              <a:spAutoFit/>
            </a:bodyPr>
            <a:lstStyle/>
            <a:p>
              <a:pPr algn="ctr"/>
              <a:r>
                <a:rPr lang="en-US" altLang="ko-KR" sz="1200" dirty="0" smtClean="0">
                  <a:solidFill>
                    <a:schemeClr val="tx1">
                      <a:lumMod val="65000"/>
                      <a:lumOff val="35000"/>
                    </a:schemeClr>
                  </a:solidFill>
                  <a:latin typeface="Arial" pitchFamily="34" charset="0"/>
                  <a:cs typeface="Arial" pitchFamily="34" charset="0"/>
                </a:rPr>
                <a:t>Customer</a:t>
              </a:r>
              <a:endParaRPr lang="ko-KR" altLang="en-US" sz="1200" dirty="0" smtClean="0">
                <a:solidFill>
                  <a:schemeClr val="tx1">
                    <a:lumMod val="65000"/>
                    <a:lumOff val="35000"/>
                  </a:schemeClr>
                </a:solidFill>
                <a:latin typeface="Arial" pitchFamily="34" charset="0"/>
                <a:cs typeface="Arial" pitchFamily="34" charset="0"/>
              </a:endParaRPr>
            </a:p>
          </p:txBody>
        </p:sp>
      </p:grpSp>
      <p:grpSp>
        <p:nvGrpSpPr>
          <p:cNvPr id="7" name="그룹 139"/>
          <p:cNvGrpSpPr/>
          <p:nvPr/>
        </p:nvGrpSpPr>
        <p:grpSpPr>
          <a:xfrm>
            <a:off x="7993324" y="4052713"/>
            <a:ext cx="917212" cy="246930"/>
            <a:chOff x="252704" y="4444116"/>
            <a:chExt cx="1033148" cy="246930"/>
          </a:xfrm>
        </p:grpSpPr>
        <p:cxnSp>
          <p:nvCxnSpPr>
            <p:cNvPr id="134" name="직선 화살표 연결선 133"/>
            <p:cNvCxnSpPr/>
            <p:nvPr/>
          </p:nvCxnSpPr>
          <p:spPr>
            <a:xfrm rot="10800000" flipV="1">
              <a:off x="343499" y="4691046"/>
              <a:ext cx="851559" cy="0"/>
            </a:xfrm>
            <a:prstGeom prst="straightConnector1">
              <a:avLst/>
            </a:prstGeom>
            <a:ln w="41275">
              <a:solidFill>
                <a:schemeClr val="tx1"/>
              </a:solidFill>
              <a:headEnd type="stealth" w="med" len="sm"/>
              <a:tailEnd type="stealth" w="med" len="sm"/>
            </a:ln>
          </p:spPr>
          <p:style>
            <a:lnRef idx="1">
              <a:schemeClr val="accent1"/>
            </a:lnRef>
            <a:fillRef idx="0">
              <a:schemeClr val="accent1"/>
            </a:fillRef>
            <a:effectRef idx="0">
              <a:schemeClr val="accent1"/>
            </a:effectRef>
            <a:fontRef idx="minor">
              <a:schemeClr val="tx1"/>
            </a:fontRef>
          </p:style>
        </p:cxnSp>
        <p:sp>
          <p:nvSpPr>
            <p:cNvPr id="136" name="TextBox 135"/>
            <p:cNvSpPr txBox="1"/>
            <p:nvPr/>
          </p:nvSpPr>
          <p:spPr>
            <a:xfrm>
              <a:off x="252704" y="4444116"/>
              <a:ext cx="1033148" cy="184666"/>
            </a:xfrm>
            <a:prstGeom prst="rect">
              <a:avLst/>
            </a:prstGeom>
            <a:noFill/>
          </p:spPr>
          <p:txBody>
            <a:bodyPr wrap="square" lIns="0" tIns="0" rIns="0" bIns="0" rtlCol="0">
              <a:spAutoFit/>
            </a:bodyPr>
            <a:lstStyle/>
            <a:p>
              <a:pPr algn="ctr"/>
              <a:r>
                <a:rPr lang="en-US" altLang="ko-KR" sz="1200" dirty="0" smtClean="0">
                  <a:solidFill>
                    <a:schemeClr val="tx1">
                      <a:lumMod val="65000"/>
                      <a:lumOff val="35000"/>
                    </a:schemeClr>
                  </a:solidFill>
                  <a:latin typeface="Arial" pitchFamily="34" charset="0"/>
                  <a:cs typeface="Arial" pitchFamily="34" charset="0"/>
                </a:rPr>
                <a:t>Information</a:t>
              </a:r>
              <a:endParaRPr lang="ko-KR" altLang="en-US" sz="1200" dirty="0" smtClean="0">
                <a:solidFill>
                  <a:schemeClr val="tx1">
                    <a:lumMod val="65000"/>
                    <a:lumOff val="35000"/>
                  </a:schemeClr>
                </a:solidFill>
                <a:latin typeface="Arial" pitchFamily="34" charset="0"/>
                <a:cs typeface="Arial" pitchFamily="34" charset="0"/>
              </a:endParaRPr>
            </a:p>
          </p:txBody>
        </p:sp>
      </p:grpSp>
      <p:grpSp>
        <p:nvGrpSpPr>
          <p:cNvPr id="111" name="그룹 110"/>
          <p:cNvGrpSpPr/>
          <p:nvPr/>
        </p:nvGrpSpPr>
        <p:grpSpPr>
          <a:xfrm>
            <a:off x="7993324" y="4446111"/>
            <a:ext cx="917212" cy="227474"/>
            <a:chOff x="287801" y="5844822"/>
            <a:chExt cx="1033148" cy="227474"/>
          </a:xfrm>
        </p:grpSpPr>
        <p:cxnSp>
          <p:nvCxnSpPr>
            <p:cNvPr id="109" name="직선 화살표 연결선 108"/>
            <p:cNvCxnSpPr/>
            <p:nvPr/>
          </p:nvCxnSpPr>
          <p:spPr>
            <a:xfrm rot="10800000" flipV="1">
              <a:off x="378596" y="6072296"/>
              <a:ext cx="851559" cy="0"/>
            </a:xfrm>
            <a:prstGeom prst="straightConnector1">
              <a:avLst/>
            </a:prstGeom>
            <a:ln w="25400">
              <a:solidFill>
                <a:schemeClr val="bg1">
                  <a:lumMod val="50000"/>
                </a:schemeClr>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10" name="TextBox 109"/>
            <p:cNvSpPr txBox="1"/>
            <p:nvPr/>
          </p:nvSpPr>
          <p:spPr>
            <a:xfrm>
              <a:off x="287801" y="5844822"/>
              <a:ext cx="1033148" cy="184666"/>
            </a:xfrm>
            <a:prstGeom prst="rect">
              <a:avLst/>
            </a:prstGeom>
            <a:noFill/>
          </p:spPr>
          <p:txBody>
            <a:bodyPr wrap="square" lIns="0" tIns="0" rIns="0" bIns="0" rtlCol="0">
              <a:spAutoFit/>
            </a:bodyPr>
            <a:lstStyle/>
            <a:p>
              <a:pPr algn="ctr"/>
              <a:r>
                <a:rPr lang="en-US" altLang="ko-KR" sz="1200" dirty="0" smtClean="0">
                  <a:solidFill>
                    <a:schemeClr val="tx1">
                      <a:lumMod val="65000"/>
                      <a:lumOff val="35000"/>
                    </a:schemeClr>
                  </a:solidFill>
                  <a:latin typeface="Arial" pitchFamily="34" charset="0"/>
                  <a:cs typeface="Arial" pitchFamily="34" charset="0"/>
                </a:rPr>
                <a:t>Exchange</a:t>
              </a:r>
              <a:endParaRPr lang="ko-KR" altLang="en-US" sz="1200" dirty="0" smtClean="0">
                <a:solidFill>
                  <a:schemeClr val="tx1">
                    <a:lumMod val="65000"/>
                    <a:lumOff val="35000"/>
                  </a:schemeClr>
                </a:solidFill>
                <a:latin typeface="Arial" pitchFamily="34" charset="0"/>
                <a:cs typeface="Arial" pitchFamily="34" charset="0"/>
              </a:endParaRPr>
            </a:p>
          </p:txBody>
        </p:sp>
      </p:grpSp>
      <p:cxnSp>
        <p:nvCxnSpPr>
          <p:cNvPr id="113" name="직선 화살표 연결선 112"/>
          <p:cNvCxnSpPr>
            <a:stCxn id="94" idx="1"/>
            <a:endCxn id="31" idx="3"/>
          </p:cNvCxnSpPr>
          <p:nvPr/>
        </p:nvCxnSpPr>
        <p:spPr>
          <a:xfrm rot="10800000" flipV="1">
            <a:off x="2853820" y="5690621"/>
            <a:ext cx="1335149" cy="1"/>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15" name="꺾인 연결선 114"/>
          <p:cNvCxnSpPr>
            <a:stCxn id="95" idx="2"/>
            <a:endCxn id="31" idx="2"/>
          </p:cNvCxnSpPr>
          <p:nvPr/>
        </p:nvCxnSpPr>
        <p:spPr>
          <a:xfrm rot="5400000" flipH="1">
            <a:off x="3617200" y="4479165"/>
            <a:ext cx="187883" cy="2959289"/>
          </a:xfrm>
          <a:prstGeom prst="bentConnector3">
            <a:avLst>
              <a:gd name="adj1" fmla="val -12167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pic>
        <p:nvPicPr>
          <p:cNvPr id="135" name="Picture 2" descr="C:\Users\NT900X3G\Downloads\avatar.png"/>
          <p:cNvPicPr>
            <a:picLocks noChangeAspect="1" noChangeArrowheads="1"/>
          </p:cNvPicPr>
          <p:nvPr/>
        </p:nvPicPr>
        <p:blipFill>
          <a:blip r:embed="rId4" cstate="print"/>
          <a:srcRect/>
          <a:stretch>
            <a:fillRect/>
          </a:stretch>
        </p:blipFill>
        <p:spPr bwMode="auto">
          <a:xfrm>
            <a:off x="6829364" y="5283016"/>
            <a:ext cx="360000" cy="360000"/>
          </a:xfrm>
          <a:prstGeom prst="rect">
            <a:avLst/>
          </a:prstGeom>
          <a:noFill/>
        </p:spPr>
      </p:pic>
      <p:pic>
        <p:nvPicPr>
          <p:cNvPr id="139" name="Picture 3" descr="C:\Users\NT900X3G\Desktop\home.png"/>
          <p:cNvPicPr>
            <a:picLocks noChangeAspect="1" noChangeArrowheads="1"/>
          </p:cNvPicPr>
          <p:nvPr/>
        </p:nvPicPr>
        <p:blipFill>
          <a:blip r:embed="rId3" cstate="print"/>
          <a:srcRect/>
          <a:stretch>
            <a:fillRect/>
          </a:stretch>
        </p:blipFill>
        <p:spPr bwMode="auto">
          <a:xfrm>
            <a:off x="5972108" y="5497330"/>
            <a:ext cx="360000" cy="360000"/>
          </a:xfrm>
          <a:prstGeom prst="rect">
            <a:avLst/>
          </a:prstGeom>
          <a:noFill/>
        </p:spPr>
      </p:pic>
      <p:cxnSp>
        <p:nvCxnSpPr>
          <p:cNvPr id="142" name="직선 화살표 연결선 141"/>
          <p:cNvCxnSpPr>
            <a:stCxn id="139" idx="0"/>
          </p:cNvCxnSpPr>
          <p:nvPr/>
        </p:nvCxnSpPr>
        <p:spPr>
          <a:xfrm rot="16200000" flipV="1">
            <a:off x="5670885" y="5016107"/>
            <a:ext cx="782446" cy="180000"/>
          </a:xfrm>
          <a:prstGeom prst="straightConnector1">
            <a:avLst/>
          </a:prstGeom>
          <a:ln w="15875">
            <a:solidFill>
              <a:schemeClr val="accent2">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cxnSp>
        <p:nvCxnSpPr>
          <p:cNvPr id="145" name="직선 화살표 연결선 144"/>
          <p:cNvCxnSpPr>
            <a:stCxn id="135" idx="0"/>
          </p:cNvCxnSpPr>
          <p:nvPr/>
        </p:nvCxnSpPr>
        <p:spPr>
          <a:xfrm rot="16200000" flipV="1">
            <a:off x="6420984" y="4694636"/>
            <a:ext cx="568132" cy="608628"/>
          </a:xfrm>
          <a:prstGeom prst="straightConnector1">
            <a:avLst/>
          </a:prstGeom>
          <a:ln w="15875">
            <a:solidFill>
              <a:schemeClr val="accent2">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grpSp>
        <p:nvGrpSpPr>
          <p:cNvPr id="151" name="그룹 150"/>
          <p:cNvGrpSpPr/>
          <p:nvPr/>
        </p:nvGrpSpPr>
        <p:grpSpPr>
          <a:xfrm>
            <a:off x="7993324" y="4820054"/>
            <a:ext cx="917212" cy="237202"/>
            <a:chOff x="8022508" y="5143512"/>
            <a:chExt cx="917212" cy="237202"/>
          </a:xfrm>
        </p:grpSpPr>
        <p:cxnSp>
          <p:nvCxnSpPr>
            <p:cNvPr id="149" name="직선 화살표 연결선 148"/>
            <p:cNvCxnSpPr/>
            <p:nvPr/>
          </p:nvCxnSpPr>
          <p:spPr>
            <a:xfrm rot="10800000" flipV="1">
              <a:off x="8175114" y="5380714"/>
              <a:ext cx="612000" cy="0"/>
            </a:xfrm>
            <a:prstGeom prst="straightConnector1">
              <a:avLst/>
            </a:prstGeom>
            <a:ln w="15875">
              <a:solidFill>
                <a:schemeClr val="accent2">
                  <a:lumMod val="75000"/>
                </a:schemeClr>
              </a:solidFill>
              <a:tailEnd type="diamond" w="lg" len="lg"/>
            </a:ln>
          </p:spPr>
          <p:style>
            <a:lnRef idx="1">
              <a:schemeClr val="accent1"/>
            </a:lnRef>
            <a:fillRef idx="0">
              <a:schemeClr val="accent1"/>
            </a:fillRef>
            <a:effectRef idx="0">
              <a:schemeClr val="accent1"/>
            </a:effectRef>
            <a:fontRef idx="minor">
              <a:schemeClr val="tx1"/>
            </a:fontRef>
          </p:style>
        </p:cxnSp>
        <p:sp>
          <p:nvSpPr>
            <p:cNvPr id="150" name="TextBox 149"/>
            <p:cNvSpPr txBox="1"/>
            <p:nvPr/>
          </p:nvSpPr>
          <p:spPr>
            <a:xfrm>
              <a:off x="8022508" y="5143512"/>
              <a:ext cx="917212" cy="184666"/>
            </a:xfrm>
            <a:prstGeom prst="rect">
              <a:avLst/>
            </a:prstGeom>
            <a:noFill/>
          </p:spPr>
          <p:txBody>
            <a:bodyPr wrap="square" lIns="0" tIns="0" rIns="0" bIns="0" rtlCol="0">
              <a:spAutoFit/>
            </a:bodyPr>
            <a:lstStyle/>
            <a:p>
              <a:pPr algn="ctr"/>
              <a:r>
                <a:rPr lang="en-US" altLang="ko-KR" sz="1200" dirty="0" smtClean="0">
                  <a:solidFill>
                    <a:schemeClr val="tx1">
                      <a:lumMod val="65000"/>
                      <a:lumOff val="35000"/>
                    </a:schemeClr>
                  </a:solidFill>
                  <a:latin typeface="Arial" pitchFamily="34" charset="0"/>
                  <a:cs typeface="Arial" pitchFamily="34" charset="0"/>
                </a:rPr>
                <a:t>Issue</a:t>
              </a:r>
              <a:endParaRPr lang="ko-KR" altLang="en-US" sz="1200" dirty="0" smtClean="0">
                <a:solidFill>
                  <a:schemeClr val="tx1">
                    <a:lumMod val="65000"/>
                    <a:lumOff val="35000"/>
                  </a:schemeClr>
                </a:solidFill>
                <a:latin typeface="Arial" pitchFamily="34" charset="0"/>
                <a:cs typeface="Arial" pitchFamily="34" charset="0"/>
              </a:endParaRPr>
            </a:p>
          </p:txBody>
        </p:sp>
      </p:grpSp>
      <p:sp>
        <p:nvSpPr>
          <p:cNvPr id="158" name="TextBox 157"/>
          <p:cNvSpPr txBox="1"/>
          <p:nvPr/>
        </p:nvSpPr>
        <p:spPr>
          <a:xfrm>
            <a:off x="359920" y="692150"/>
            <a:ext cx="1471594" cy="369332"/>
          </a:xfrm>
          <a:prstGeom prst="rect">
            <a:avLst/>
          </a:prstGeom>
          <a:solidFill>
            <a:schemeClr val="bg1"/>
          </a:solidFill>
          <a:ln w="9525">
            <a:solidFill>
              <a:schemeClr val="accent1"/>
            </a:solidFill>
          </a:ln>
        </p:spPr>
        <p:txBody>
          <a:bodyPr wrap="square" rtlCol="0">
            <a:spAutoFit/>
          </a:bodyPr>
          <a:lstStyle/>
          <a:p>
            <a:r>
              <a:rPr lang="en-US" altLang="ko-KR" b="1" dirty="0" smtClean="0">
                <a:solidFill>
                  <a:schemeClr val="accent1"/>
                </a:solidFill>
                <a:latin typeface="Arial" pitchFamily="34" charset="0"/>
                <a:cs typeface="Arial" pitchFamily="34" charset="0"/>
              </a:rPr>
              <a:t>Real World</a:t>
            </a:r>
            <a:endParaRPr lang="ko-KR" altLang="en-US" b="1" dirty="0" smtClean="0">
              <a:solidFill>
                <a:schemeClr val="accent1"/>
              </a:solidFill>
              <a:latin typeface="Arial" pitchFamily="34" charset="0"/>
              <a:cs typeface="Arial" pitchFamily="34" charset="0"/>
            </a:endParaRPr>
          </a:p>
        </p:txBody>
      </p:sp>
      <p:pic>
        <p:nvPicPr>
          <p:cNvPr id="96" name="Picture 2" descr="C:\Users\NT900X3G\Downloads\avatar.png"/>
          <p:cNvPicPr>
            <a:picLocks noChangeAspect="1" noChangeArrowheads="1"/>
          </p:cNvPicPr>
          <p:nvPr/>
        </p:nvPicPr>
        <p:blipFill>
          <a:blip r:embed="rId4" cstate="print"/>
          <a:srcRect/>
          <a:stretch>
            <a:fillRect/>
          </a:stretch>
        </p:blipFill>
        <p:spPr bwMode="auto">
          <a:xfrm>
            <a:off x="3000364" y="3071810"/>
            <a:ext cx="324000" cy="324000"/>
          </a:xfrm>
          <a:prstGeom prst="rect">
            <a:avLst/>
          </a:prstGeom>
          <a:noFill/>
        </p:spPr>
      </p:pic>
      <p:pic>
        <p:nvPicPr>
          <p:cNvPr id="106" name="Picture 3" descr="C:\Users\NT900X3G\Desktop\home.png"/>
          <p:cNvPicPr>
            <a:picLocks noChangeAspect="1" noChangeArrowheads="1"/>
          </p:cNvPicPr>
          <p:nvPr/>
        </p:nvPicPr>
        <p:blipFill>
          <a:blip r:embed="rId3" cstate="print"/>
          <a:srcRect/>
          <a:stretch>
            <a:fillRect/>
          </a:stretch>
        </p:blipFill>
        <p:spPr bwMode="auto">
          <a:xfrm>
            <a:off x="5715008" y="3071810"/>
            <a:ext cx="324000" cy="324000"/>
          </a:xfrm>
          <a:prstGeom prst="rect">
            <a:avLst/>
          </a:prstGeom>
          <a:noFill/>
        </p:spPr>
      </p:pic>
      <p:cxnSp>
        <p:nvCxnSpPr>
          <p:cNvPr id="107" name="꺾인 연결선 106"/>
          <p:cNvCxnSpPr>
            <a:stCxn id="84" idx="2"/>
            <a:endCxn id="31" idx="0"/>
          </p:cNvCxnSpPr>
          <p:nvPr/>
        </p:nvCxnSpPr>
        <p:spPr>
          <a:xfrm rot="5400000">
            <a:off x="2007767" y="4558095"/>
            <a:ext cx="1182014" cy="734553"/>
          </a:xfrm>
          <a:prstGeom prst="bentConnector3">
            <a:avLst>
              <a:gd name="adj1" fmla="val 77629"/>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직사각형 30"/>
          <p:cNvSpPr/>
          <p:nvPr/>
        </p:nvSpPr>
        <p:spPr>
          <a:xfrm>
            <a:off x="250825" y="620713"/>
            <a:ext cx="4212000" cy="295275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14" name="직사각형 13"/>
          <p:cNvSpPr/>
          <p:nvPr/>
        </p:nvSpPr>
        <p:spPr>
          <a:xfrm>
            <a:off x="4681175" y="3500438"/>
            <a:ext cx="4212000" cy="295275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Solution &gt; How it works</a:t>
            </a:r>
            <a:endParaRPr lang="ko-KR" altLang="en-US" sz="2800" b="1" dirty="0">
              <a:solidFill>
                <a:schemeClr val="accent1"/>
              </a:solidFill>
              <a:latin typeface="Arial" pitchFamily="34" charset="0"/>
              <a:ea typeface="HY그래픽" pitchFamily="18" charset="-127"/>
              <a:cs typeface="Arial" pitchFamily="34" charset="0"/>
            </a:endParaRPr>
          </a:p>
        </p:txBody>
      </p:sp>
      <p:pic>
        <p:nvPicPr>
          <p:cNvPr id="2050" name="Picture 2"/>
          <p:cNvPicPr>
            <a:picLocks noChangeArrowheads="1"/>
          </p:cNvPicPr>
          <p:nvPr/>
        </p:nvPicPr>
        <p:blipFill>
          <a:blip r:embed="rId3"/>
          <a:srcRect t="10628"/>
          <a:stretch>
            <a:fillRect/>
          </a:stretch>
        </p:blipFill>
        <p:spPr bwMode="auto">
          <a:xfrm>
            <a:off x="4929190" y="691049"/>
            <a:ext cx="3708000" cy="2664000"/>
          </a:xfrm>
          <a:prstGeom prst="rect">
            <a:avLst/>
          </a:prstGeom>
          <a:noFill/>
          <a:ln w="9525">
            <a:noFill/>
            <a:miter lim="800000"/>
            <a:headEnd/>
            <a:tailEnd/>
          </a:ln>
          <a:effectLst/>
        </p:spPr>
      </p:pic>
      <p:pic>
        <p:nvPicPr>
          <p:cNvPr id="2051" name="Picture 3"/>
          <p:cNvPicPr>
            <a:picLocks noChangeArrowheads="1"/>
          </p:cNvPicPr>
          <p:nvPr/>
        </p:nvPicPr>
        <p:blipFill>
          <a:blip r:embed="rId4" cstate="print"/>
          <a:srcRect/>
          <a:stretch>
            <a:fillRect/>
          </a:stretch>
        </p:blipFill>
        <p:spPr bwMode="auto">
          <a:xfrm>
            <a:off x="461154" y="3786190"/>
            <a:ext cx="3682218" cy="2520776"/>
          </a:xfrm>
          <a:prstGeom prst="rect">
            <a:avLst/>
          </a:prstGeom>
          <a:noFill/>
          <a:ln w="9525">
            <a:noFill/>
            <a:miter lim="800000"/>
            <a:headEnd/>
            <a:tailEnd/>
          </a:ln>
          <a:effectLst/>
        </p:spPr>
      </p:pic>
      <p:sp>
        <p:nvSpPr>
          <p:cNvPr id="3" name="TextBox 2"/>
          <p:cNvSpPr txBox="1"/>
          <p:nvPr/>
        </p:nvSpPr>
        <p:spPr>
          <a:xfrm>
            <a:off x="5998767" y="813210"/>
            <a:ext cx="1820846" cy="400110"/>
          </a:xfrm>
          <a:prstGeom prst="rect">
            <a:avLst/>
          </a:prstGeom>
          <a:noFill/>
        </p:spPr>
        <p:txBody>
          <a:bodyPr wrap="square" lIns="0" rIns="0" rtlCol="0">
            <a:spAutoFit/>
          </a:bodyPr>
          <a:lstStyle/>
          <a:p>
            <a:pPr algn="ctr"/>
            <a:r>
              <a:rPr lang="en-US" altLang="ko-KR" sz="2000" b="1" dirty="0" smtClean="0">
                <a:latin typeface="Arial" pitchFamily="34" charset="0"/>
                <a:cs typeface="Arial" pitchFamily="34" charset="0"/>
              </a:rPr>
              <a:t>Digital Twin</a:t>
            </a:r>
            <a:endParaRPr lang="ko-KR" altLang="en-US" sz="2000" b="1" dirty="0" smtClean="0">
              <a:latin typeface="Arial" pitchFamily="34" charset="0"/>
              <a:cs typeface="Arial" pitchFamily="34" charset="0"/>
            </a:endParaRPr>
          </a:p>
        </p:txBody>
      </p:sp>
      <p:sp>
        <p:nvSpPr>
          <p:cNvPr id="106" name="TextBox 105"/>
          <p:cNvSpPr txBox="1"/>
          <p:nvPr/>
        </p:nvSpPr>
        <p:spPr>
          <a:xfrm>
            <a:off x="785786" y="4354522"/>
            <a:ext cx="3032954" cy="400110"/>
          </a:xfrm>
          <a:prstGeom prst="rect">
            <a:avLst/>
          </a:prstGeom>
          <a:noFill/>
        </p:spPr>
        <p:txBody>
          <a:bodyPr wrap="square" lIns="0" rIns="0" rtlCol="0">
            <a:spAutoFit/>
          </a:bodyPr>
          <a:lstStyle/>
          <a:p>
            <a:pPr algn="ctr"/>
            <a:r>
              <a:rPr lang="en-US" altLang="ko-KR" sz="2000" b="1" dirty="0" smtClean="0">
                <a:solidFill>
                  <a:schemeClr val="bg1"/>
                </a:solidFill>
                <a:latin typeface="Arial" pitchFamily="34" charset="0"/>
                <a:cs typeface="Arial" pitchFamily="34" charset="0"/>
              </a:rPr>
              <a:t>Applied in Real World</a:t>
            </a:r>
            <a:endParaRPr lang="ko-KR" altLang="en-US" sz="2000" b="1" dirty="0" smtClean="0">
              <a:solidFill>
                <a:schemeClr val="bg1"/>
              </a:solidFill>
              <a:latin typeface="Arial" pitchFamily="34" charset="0"/>
              <a:cs typeface="Arial" pitchFamily="34" charset="0"/>
            </a:endParaRPr>
          </a:p>
        </p:txBody>
      </p:sp>
      <p:sp>
        <p:nvSpPr>
          <p:cNvPr id="107" name="TextBox 106"/>
          <p:cNvSpPr txBox="1"/>
          <p:nvPr/>
        </p:nvSpPr>
        <p:spPr>
          <a:xfrm>
            <a:off x="857224" y="5915824"/>
            <a:ext cx="2890078" cy="338554"/>
          </a:xfrm>
          <a:prstGeom prst="rect">
            <a:avLst/>
          </a:prstGeom>
          <a:noFill/>
        </p:spPr>
        <p:txBody>
          <a:bodyPr wrap="square" rtlCol="0">
            <a:spAutoFit/>
          </a:bodyPr>
          <a:lstStyle/>
          <a:p>
            <a:pPr algn="ctr"/>
            <a:r>
              <a:rPr lang="en-US" altLang="ko-KR" sz="1600" dirty="0" smtClean="0">
                <a:solidFill>
                  <a:schemeClr val="bg1"/>
                </a:solidFill>
                <a:latin typeface="Arial" pitchFamily="34" charset="0"/>
                <a:cs typeface="Arial" pitchFamily="34" charset="0"/>
              </a:rPr>
              <a:t>(Traditional Business)</a:t>
            </a:r>
            <a:endParaRPr lang="ko-KR" altLang="en-US" sz="1600" dirty="0">
              <a:solidFill>
                <a:schemeClr val="bg1"/>
              </a:solidFill>
              <a:latin typeface="Arial" pitchFamily="34" charset="0"/>
              <a:cs typeface="Arial" pitchFamily="34" charset="0"/>
            </a:endParaRPr>
          </a:p>
        </p:txBody>
      </p:sp>
      <p:sp>
        <p:nvSpPr>
          <p:cNvPr id="13" name="TextBox 12"/>
          <p:cNvSpPr txBox="1"/>
          <p:nvPr/>
        </p:nvSpPr>
        <p:spPr>
          <a:xfrm>
            <a:off x="4857752" y="6500834"/>
            <a:ext cx="3500462" cy="338554"/>
          </a:xfrm>
          <a:prstGeom prst="rect">
            <a:avLst/>
          </a:prstGeom>
          <a:noFill/>
        </p:spPr>
        <p:txBody>
          <a:bodyPr wrap="square" rtlCol="0">
            <a:spAutoFit/>
          </a:bodyPr>
          <a:lstStyle/>
          <a:p>
            <a:r>
              <a:rPr lang="en-US" altLang="ko-KR" sz="1600" b="1" dirty="0" smtClean="0">
                <a:solidFill>
                  <a:schemeClr val="accent1"/>
                </a:solidFill>
                <a:latin typeface="Arial" pitchFamily="34" charset="0"/>
                <a:cs typeface="Arial" pitchFamily="34" charset="0"/>
              </a:rPr>
              <a:t>Images from CAN foundation</a:t>
            </a:r>
            <a:endParaRPr lang="ko-KR" altLang="en-US" sz="1600" b="1" dirty="0" smtClean="0">
              <a:solidFill>
                <a:schemeClr val="accent1"/>
              </a:solidFill>
              <a:latin typeface="Arial" pitchFamily="34" charset="0"/>
              <a:cs typeface="Arial" pitchFamily="34" charset="0"/>
            </a:endParaRPr>
          </a:p>
        </p:txBody>
      </p:sp>
      <p:pic>
        <p:nvPicPr>
          <p:cNvPr id="4" name="Picture 2"/>
          <p:cNvPicPr>
            <a:picLocks noChangeAspect="1" noChangeArrowheads="1"/>
          </p:cNvPicPr>
          <p:nvPr/>
        </p:nvPicPr>
        <p:blipFill>
          <a:blip r:embed="rId5"/>
          <a:srcRect l="-402" r="3717" b="-1395"/>
          <a:stretch>
            <a:fillRect/>
          </a:stretch>
        </p:blipFill>
        <p:spPr bwMode="auto">
          <a:xfrm>
            <a:off x="4847274" y="3606957"/>
            <a:ext cx="3939568" cy="2739713"/>
          </a:xfrm>
          <a:prstGeom prst="rect">
            <a:avLst/>
          </a:prstGeom>
          <a:noFill/>
          <a:ln w="6350">
            <a:solidFill>
              <a:schemeClr val="tx1">
                <a:lumMod val="50000"/>
                <a:lumOff val="50000"/>
              </a:schemeClr>
            </a:solidFill>
            <a:miter lim="800000"/>
            <a:headEnd/>
            <a:tailEnd/>
          </a:ln>
          <a:effectLst/>
        </p:spPr>
      </p:pic>
      <p:sp>
        <p:nvSpPr>
          <p:cNvPr id="11" name="TextBox 10"/>
          <p:cNvSpPr txBox="1"/>
          <p:nvPr/>
        </p:nvSpPr>
        <p:spPr>
          <a:xfrm>
            <a:off x="7062170" y="4425743"/>
            <a:ext cx="1685510" cy="646331"/>
          </a:xfrm>
          <a:prstGeom prst="rect">
            <a:avLst/>
          </a:prstGeom>
          <a:noFill/>
        </p:spPr>
        <p:txBody>
          <a:bodyPr wrap="square" lIns="0" rIns="0" rtlCol="0">
            <a:spAutoFit/>
          </a:bodyPr>
          <a:lstStyle/>
          <a:p>
            <a:pPr algn="ctr"/>
            <a:r>
              <a:rPr lang="en-US" altLang="ko-KR" b="1" dirty="0" smtClean="0">
                <a:solidFill>
                  <a:schemeClr val="accent1"/>
                </a:solidFill>
                <a:latin typeface="Arial" pitchFamily="34" charset="0"/>
                <a:cs typeface="Arial" pitchFamily="34" charset="0"/>
              </a:rPr>
              <a:t>Decision &amp;</a:t>
            </a:r>
          </a:p>
          <a:p>
            <a:pPr algn="ctr"/>
            <a:r>
              <a:rPr lang="en-US" altLang="ko-KR" b="1" dirty="0" err="1" smtClean="0">
                <a:solidFill>
                  <a:schemeClr val="accent1"/>
                </a:solidFill>
                <a:latin typeface="Arial" pitchFamily="34" charset="0"/>
                <a:cs typeface="Arial" pitchFamily="34" charset="0"/>
              </a:rPr>
              <a:t>Smartcontract</a:t>
            </a:r>
            <a:endParaRPr lang="ko-KR" altLang="en-US" b="1" dirty="0" smtClean="0">
              <a:solidFill>
                <a:schemeClr val="accent1"/>
              </a:solidFill>
              <a:latin typeface="Arial" pitchFamily="34" charset="0"/>
              <a:cs typeface="Arial" pitchFamily="34" charset="0"/>
            </a:endParaRPr>
          </a:p>
        </p:txBody>
      </p:sp>
      <p:sp>
        <p:nvSpPr>
          <p:cNvPr id="16" name="직사각형 15"/>
          <p:cNvSpPr/>
          <p:nvPr/>
        </p:nvSpPr>
        <p:spPr>
          <a:xfrm>
            <a:off x="7174650" y="3817243"/>
            <a:ext cx="1357322" cy="3851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solidFill>
                  <a:schemeClr val="tx1">
                    <a:lumMod val="65000"/>
                    <a:lumOff val="35000"/>
                  </a:schemeClr>
                </a:solidFill>
                <a:latin typeface="Arial" pitchFamily="34" charset="0"/>
                <a:cs typeface="Arial" pitchFamily="34" charset="0"/>
              </a:rPr>
              <a:t>Decision #1</a:t>
            </a:r>
          </a:p>
          <a:p>
            <a:r>
              <a:rPr lang="en-US" altLang="ko-KR" sz="1200" dirty="0" smtClean="0">
                <a:solidFill>
                  <a:schemeClr val="tx1">
                    <a:lumMod val="65000"/>
                    <a:lumOff val="35000"/>
                  </a:schemeClr>
                </a:solidFill>
                <a:latin typeface="Arial" pitchFamily="34" charset="0"/>
                <a:cs typeface="Arial" pitchFamily="34" charset="0"/>
              </a:rPr>
              <a:t>Reinforcing Bar</a:t>
            </a:r>
            <a:endParaRPr lang="ko-KR" altLang="en-US" sz="1200" dirty="0">
              <a:solidFill>
                <a:schemeClr val="tx1">
                  <a:lumMod val="65000"/>
                  <a:lumOff val="35000"/>
                </a:schemeClr>
              </a:solidFill>
              <a:latin typeface="Arial" pitchFamily="34" charset="0"/>
              <a:cs typeface="Arial" pitchFamily="34" charset="0"/>
            </a:endParaRPr>
          </a:p>
        </p:txBody>
      </p:sp>
      <p:sp>
        <p:nvSpPr>
          <p:cNvPr id="17" name="직사각형 16"/>
          <p:cNvSpPr/>
          <p:nvPr/>
        </p:nvSpPr>
        <p:spPr>
          <a:xfrm>
            <a:off x="7434019" y="5293949"/>
            <a:ext cx="1222067" cy="385134"/>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ko-KR" sz="1200" b="1" dirty="0" smtClean="0">
                <a:solidFill>
                  <a:schemeClr val="tx1">
                    <a:lumMod val="85000"/>
                    <a:lumOff val="15000"/>
                  </a:schemeClr>
                </a:solidFill>
                <a:latin typeface="Arial" pitchFamily="34" charset="0"/>
                <a:cs typeface="Arial" pitchFamily="34" charset="0"/>
              </a:rPr>
              <a:t>Decision #2</a:t>
            </a:r>
          </a:p>
          <a:p>
            <a:r>
              <a:rPr lang="en-US" altLang="ko-KR" sz="1200" dirty="0" smtClean="0">
                <a:solidFill>
                  <a:schemeClr val="tx1">
                    <a:lumMod val="85000"/>
                    <a:lumOff val="15000"/>
                  </a:schemeClr>
                </a:solidFill>
                <a:latin typeface="Arial" pitchFamily="34" charset="0"/>
                <a:cs typeface="Arial" pitchFamily="34" charset="0"/>
              </a:rPr>
              <a:t>Safety Issue</a:t>
            </a:r>
            <a:endParaRPr lang="ko-KR" altLang="en-US" sz="1200" dirty="0">
              <a:solidFill>
                <a:schemeClr val="tx1">
                  <a:lumMod val="85000"/>
                  <a:lumOff val="15000"/>
                </a:schemeClr>
              </a:solidFill>
              <a:latin typeface="Arial" pitchFamily="34" charset="0"/>
              <a:cs typeface="Arial" pitchFamily="34" charset="0"/>
            </a:endParaRPr>
          </a:p>
        </p:txBody>
      </p:sp>
      <p:sp>
        <p:nvSpPr>
          <p:cNvPr id="19" name="TextBox 18"/>
          <p:cNvSpPr txBox="1"/>
          <p:nvPr/>
        </p:nvSpPr>
        <p:spPr>
          <a:xfrm>
            <a:off x="5060875" y="1527590"/>
            <a:ext cx="2041222" cy="400110"/>
          </a:xfrm>
          <a:prstGeom prst="rect">
            <a:avLst/>
          </a:prstGeom>
          <a:noFill/>
        </p:spPr>
        <p:txBody>
          <a:bodyPr wrap="square" lIns="0" rIns="0" rtlCol="0">
            <a:spAutoFit/>
          </a:bodyPr>
          <a:lstStyle/>
          <a:p>
            <a:pPr algn="ctr"/>
            <a:r>
              <a:rPr lang="en-US" altLang="ko-KR" sz="2000" b="1" dirty="0" smtClean="0">
                <a:latin typeface="Arial" pitchFamily="34" charset="0"/>
                <a:cs typeface="Arial" pitchFamily="34" charset="0"/>
              </a:rPr>
              <a:t>Alternatives</a:t>
            </a:r>
            <a:endParaRPr lang="ko-KR" altLang="en-US" sz="2000" b="1" dirty="0" smtClean="0">
              <a:latin typeface="Arial" pitchFamily="34" charset="0"/>
              <a:cs typeface="Arial" pitchFamily="34" charset="0"/>
            </a:endParaRPr>
          </a:p>
        </p:txBody>
      </p:sp>
      <p:sp>
        <p:nvSpPr>
          <p:cNvPr id="34" name="직사각형 33"/>
          <p:cNvSpPr/>
          <p:nvPr/>
        </p:nvSpPr>
        <p:spPr>
          <a:xfrm>
            <a:off x="372071" y="729088"/>
            <a:ext cx="3960000" cy="2736000"/>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grpSp>
        <p:nvGrpSpPr>
          <p:cNvPr id="33" name="그룹 32"/>
          <p:cNvGrpSpPr/>
          <p:nvPr/>
        </p:nvGrpSpPr>
        <p:grpSpPr>
          <a:xfrm>
            <a:off x="472963" y="846922"/>
            <a:ext cx="3768584" cy="2295259"/>
            <a:chOff x="309696" y="714356"/>
            <a:chExt cx="4041707" cy="2557572"/>
          </a:xfrm>
        </p:grpSpPr>
        <p:sp>
          <p:nvSpPr>
            <p:cNvPr id="21" name="자유형 20">
              <a:extLst>
                <a:ext uri="{FF2B5EF4-FFF2-40B4-BE49-F238E27FC236}">
                  <a16:creationId xmlns:a16="http://schemas.microsoft.com/office/drawing/2014/main" xmlns="" id="{1A91DCC2-55C2-644D-9962-320CB3CA81D2}"/>
                </a:ext>
              </a:extLst>
            </p:cNvPr>
            <p:cNvSpPr/>
            <p:nvPr/>
          </p:nvSpPr>
          <p:spPr>
            <a:xfrm rot="10800000">
              <a:off x="309696" y="714356"/>
              <a:ext cx="1486700" cy="999677"/>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alpha val="62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23" name="자유형 22">
              <a:extLst>
                <a:ext uri="{FF2B5EF4-FFF2-40B4-BE49-F238E27FC236}">
                  <a16:creationId xmlns:a16="http://schemas.microsoft.com/office/drawing/2014/main" xmlns="" id="{020AB2A2-0CCB-6449-9AD8-F4D000DDE276}"/>
                </a:ext>
              </a:extLst>
            </p:cNvPr>
            <p:cNvSpPr/>
            <p:nvPr/>
          </p:nvSpPr>
          <p:spPr>
            <a:xfrm rot="10800000">
              <a:off x="980503" y="1204910"/>
              <a:ext cx="1486700" cy="999677"/>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alpha val="69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24" name="자유형 23">
              <a:extLst>
                <a:ext uri="{FF2B5EF4-FFF2-40B4-BE49-F238E27FC236}">
                  <a16:creationId xmlns:a16="http://schemas.microsoft.com/office/drawing/2014/main" xmlns="" id="{69B640CA-226B-4A48-9EF3-BAE11CC25671}"/>
                </a:ext>
              </a:extLst>
            </p:cNvPr>
            <p:cNvSpPr/>
            <p:nvPr/>
          </p:nvSpPr>
          <p:spPr>
            <a:xfrm rot="10800000">
              <a:off x="2125530" y="1363165"/>
              <a:ext cx="1486700" cy="999677"/>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alpha val="69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25" name="자유형 24">
              <a:extLst>
                <a:ext uri="{FF2B5EF4-FFF2-40B4-BE49-F238E27FC236}">
                  <a16:creationId xmlns:a16="http://schemas.microsoft.com/office/drawing/2014/main" xmlns="" id="{CECADB96-7C59-784E-8239-93C6F0D5FC8D}"/>
                </a:ext>
              </a:extLst>
            </p:cNvPr>
            <p:cNvSpPr/>
            <p:nvPr/>
          </p:nvSpPr>
          <p:spPr>
            <a:xfrm rot="10800000">
              <a:off x="574347" y="2216479"/>
              <a:ext cx="1486700" cy="999677"/>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alpha val="88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26" name="자유형 25">
              <a:extLst>
                <a:ext uri="{FF2B5EF4-FFF2-40B4-BE49-F238E27FC236}">
                  <a16:creationId xmlns:a16="http://schemas.microsoft.com/office/drawing/2014/main" xmlns="" id="{A3C727ED-D88D-E645-8C75-E97FF13D8A3C}"/>
                </a:ext>
              </a:extLst>
            </p:cNvPr>
            <p:cNvSpPr/>
            <p:nvPr/>
          </p:nvSpPr>
          <p:spPr>
            <a:xfrm rot="10800000">
              <a:off x="2771793" y="786249"/>
              <a:ext cx="1486700" cy="999677"/>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alpha val="88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27" name="TextBox 26">
              <a:extLst>
                <a:ext uri="{FF2B5EF4-FFF2-40B4-BE49-F238E27FC236}">
                  <a16:creationId xmlns:a16="http://schemas.microsoft.com/office/drawing/2014/main" xmlns="" id="{29A4C70B-7EDC-9D4E-B6B1-653A1DE16862}"/>
                </a:ext>
              </a:extLst>
            </p:cNvPr>
            <p:cNvSpPr txBox="1"/>
            <p:nvPr/>
          </p:nvSpPr>
          <p:spPr>
            <a:xfrm>
              <a:off x="2714612" y="964651"/>
              <a:ext cx="1636791" cy="308656"/>
            </a:xfrm>
            <a:prstGeom prst="rect">
              <a:avLst/>
            </a:prstGeom>
            <a:noFill/>
          </p:spPr>
          <p:txBody>
            <a:bodyPr wrap="square" lIns="0" rIns="0" rtlCol="0">
              <a:spAutoFit/>
            </a:bodyPr>
            <a:lstStyle/>
            <a:p>
              <a:pPr algn="ctr"/>
              <a:r>
                <a:rPr lang="en-US" altLang="ko-KR" sz="1200" b="1" dirty="0" smtClean="0">
                  <a:solidFill>
                    <a:schemeClr val="tx1">
                      <a:lumMod val="50000"/>
                      <a:lumOff val="50000"/>
                    </a:schemeClr>
                  </a:solidFill>
                  <a:latin typeface="Arial" pitchFamily="34" charset="0"/>
                  <a:cs typeface="Arial" pitchFamily="34" charset="0"/>
                </a:rPr>
                <a:t>Issue #3</a:t>
              </a:r>
              <a:endParaRPr lang="ko-KR" altLang="en-US" sz="1200" b="1" dirty="0">
                <a:solidFill>
                  <a:schemeClr val="tx1">
                    <a:lumMod val="50000"/>
                    <a:lumOff val="50000"/>
                  </a:schemeClr>
                </a:solidFill>
                <a:latin typeface="Arial" pitchFamily="34" charset="0"/>
                <a:cs typeface="Arial" pitchFamily="34" charset="0"/>
              </a:endParaRPr>
            </a:p>
          </p:txBody>
        </p:sp>
        <p:sp>
          <p:nvSpPr>
            <p:cNvPr id="28" name="TextBox 27">
              <a:extLst>
                <a:ext uri="{FF2B5EF4-FFF2-40B4-BE49-F238E27FC236}">
                  <a16:creationId xmlns:a16="http://schemas.microsoft.com/office/drawing/2014/main" xmlns="" id="{E7C9C221-901F-8041-BB18-249B9EE170FC}"/>
                </a:ext>
              </a:extLst>
            </p:cNvPr>
            <p:cNvSpPr txBox="1"/>
            <p:nvPr/>
          </p:nvSpPr>
          <p:spPr>
            <a:xfrm>
              <a:off x="491960" y="2333837"/>
              <a:ext cx="1636791" cy="514426"/>
            </a:xfrm>
            <a:prstGeom prst="rect">
              <a:avLst/>
            </a:prstGeom>
            <a:noFill/>
          </p:spPr>
          <p:txBody>
            <a:bodyPr wrap="square" lIns="0" rIns="0" rtlCol="0">
              <a:spAutoFit/>
            </a:bodyPr>
            <a:lstStyle/>
            <a:p>
              <a:pPr algn="ctr"/>
              <a:r>
                <a:rPr lang="en-US" altLang="ko-KR" sz="1200" dirty="0" smtClean="0">
                  <a:solidFill>
                    <a:schemeClr val="tx1">
                      <a:lumMod val="50000"/>
                      <a:lumOff val="50000"/>
                    </a:schemeClr>
                  </a:solidFill>
                  <a:latin typeface="Arial" pitchFamily="34" charset="0"/>
                  <a:cs typeface="Arial" pitchFamily="34" charset="0"/>
                </a:rPr>
                <a:t>Cost of Finals</a:t>
              </a:r>
            </a:p>
            <a:p>
              <a:pPr algn="ctr"/>
              <a:r>
                <a:rPr lang="en-US" altLang="ko-KR" sz="1200" dirty="0" smtClean="0">
                  <a:solidFill>
                    <a:schemeClr val="tx1">
                      <a:lumMod val="50000"/>
                      <a:lumOff val="50000"/>
                    </a:schemeClr>
                  </a:solidFill>
                  <a:latin typeface="Arial" pitchFamily="34" charset="0"/>
                  <a:cs typeface="Arial" pitchFamily="34" charset="0"/>
                </a:rPr>
                <a:t>of Living Room?</a:t>
              </a:r>
              <a:endParaRPr lang="ko-KR" altLang="en-US" sz="1200" dirty="0">
                <a:solidFill>
                  <a:schemeClr val="tx1">
                    <a:lumMod val="50000"/>
                    <a:lumOff val="50000"/>
                  </a:schemeClr>
                </a:solidFill>
                <a:latin typeface="Arial" pitchFamily="34" charset="0"/>
                <a:cs typeface="Arial" pitchFamily="34" charset="0"/>
              </a:endParaRPr>
            </a:p>
          </p:txBody>
        </p:sp>
        <p:sp>
          <p:nvSpPr>
            <p:cNvPr id="29" name="자유형 28">
              <a:extLst>
                <a:ext uri="{FF2B5EF4-FFF2-40B4-BE49-F238E27FC236}">
                  <a16:creationId xmlns:a16="http://schemas.microsoft.com/office/drawing/2014/main" xmlns="" id="{68CDA2F7-9F11-DE47-A719-620E3BEEF623}"/>
                </a:ext>
              </a:extLst>
            </p:cNvPr>
            <p:cNvSpPr/>
            <p:nvPr/>
          </p:nvSpPr>
          <p:spPr>
            <a:xfrm rot="10800000">
              <a:off x="737445" y="1044253"/>
              <a:ext cx="3048976" cy="1529104"/>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30" name="TextBox 29">
              <a:extLst>
                <a:ext uri="{FF2B5EF4-FFF2-40B4-BE49-F238E27FC236}">
                  <a16:creationId xmlns:a16="http://schemas.microsoft.com/office/drawing/2014/main" xmlns="" id="{5671A031-52CA-B240-9DB8-CAB989AAD78C}"/>
                </a:ext>
              </a:extLst>
            </p:cNvPr>
            <p:cNvSpPr txBox="1"/>
            <p:nvPr/>
          </p:nvSpPr>
          <p:spPr>
            <a:xfrm>
              <a:off x="822052" y="1026947"/>
              <a:ext cx="2894332" cy="1131738"/>
            </a:xfrm>
            <a:prstGeom prst="rect">
              <a:avLst/>
            </a:prstGeom>
            <a:noFill/>
          </p:spPr>
          <p:txBody>
            <a:bodyPr wrap="square" lIns="0" rIns="0" rtlCol="0">
              <a:spAutoFit/>
            </a:bodyPr>
            <a:lstStyle/>
            <a:p>
              <a:pPr algn="ctr"/>
              <a:r>
                <a:rPr lang="en-US" altLang="ko-KR" sz="2000" b="1" dirty="0" smtClean="0">
                  <a:latin typeface="Arial" pitchFamily="34" charset="0"/>
                  <a:cs typeface="Arial" pitchFamily="34" charset="0"/>
                </a:rPr>
                <a:t>Where these rebar is exactly applied? </a:t>
              </a:r>
            </a:p>
            <a:p>
              <a:pPr algn="ctr"/>
              <a:r>
                <a:rPr lang="en-US" altLang="ko-KR" sz="2000" b="1" dirty="0" smtClean="0">
                  <a:latin typeface="Arial" pitchFamily="34" charset="0"/>
                  <a:cs typeface="Arial" pitchFamily="34" charset="0"/>
                </a:rPr>
                <a:t>and Quantity?</a:t>
              </a:r>
              <a:endParaRPr lang="ko-KR" altLang="en-US" sz="2000" b="1" dirty="0">
                <a:latin typeface="Arial" pitchFamily="34" charset="0"/>
                <a:cs typeface="Arial" pitchFamily="34" charset="0"/>
              </a:endParaRPr>
            </a:p>
          </p:txBody>
        </p:sp>
        <p:sp>
          <p:nvSpPr>
            <p:cNvPr id="22" name="자유형 21">
              <a:extLst>
                <a:ext uri="{FF2B5EF4-FFF2-40B4-BE49-F238E27FC236}">
                  <a16:creationId xmlns:a16="http://schemas.microsoft.com/office/drawing/2014/main" xmlns="" id="{394814CB-1964-C347-A8BD-064440427A42}"/>
                </a:ext>
              </a:extLst>
            </p:cNvPr>
            <p:cNvSpPr/>
            <p:nvPr/>
          </p:nvSpPr>
          <p:spPr>
            <a:xfrm rot="10800000">
              <a:off x="2708630" y="2272251"/>
              <a:ext cx="1486700" cy="999677"/>
            </a:xfrm>
            <a:custGeom>
              <a:avLst/>
              <a:gdLst>
                <a:gd name="connsiteX0" fmla="*/ 1716188 w 1872208"/>
                <a:gd name="connsiteY0" fmla="*/ 1258898 h 1258898"/>
                <a:gd name="connsiteX1" fmla="*/ 156020 w 1872208"/>
                <a:gd name="connsiteY1" fmla="*/ 1258898 h 1258898"/>
                <a:gd name="connsiteX2" fmla="*/ 0 w 1872208"/>
                <a:gd name="connsiteY2" fmla="*/ 1102878 h 1258898"/>
                <a:gd name="connsiteX3" fmla="*/ 0 w 1872208"/>
                <a:gd name="connsiteY3" fmla="*/ 478814 h 1258898"/>
                <a:gd name="connsiteX4" fmla="*/ 156020 w 1872208"/>
                <a:gd name="connsiteY4" fmla="*/ 322794 h 1258898"/>
                <a:gd name="connsiteX5" fmla="*/ 784887 w 1872208"/>
                <a:gd name="connsiteY5" fmla="*/ 322794 h 1258898"/>
                <a:gd name="connsiteX6" fmla="*/ 972108 w 1872208"/>
                <a:gd name="connsiteY6" fmla="*/ 0 h 1258898"/>
                <a:gd name="connsiteX7" fmla="*/ 1159329 w 1872208"/>
                <a:gd name="connsiteY7" fmla="*/ 322794 h 1258898"/>
                <a:gd name="connsiteX8" fmla="*/ 1716188 w 1872208"/>
                <a:gd name="connsiteY8" fmla="*/ 322794 h 1258898"/>
                <a:gd name="connsiteX9" fmla="*/ 1872208 w 1872208"/>
                <a:gd name="connsiteY9" fmla="*/ 478814 h 1258898"/>
                <a:gd name="connsiteX10" fmla="*/ 1872208 w 1872208"/>
                <a:gd name="connsiteY10" fmla="*/ 1102878 h 1258898"/>
                <a:gd name="connsiteX11" fmla="*/ 1716188 w 1872208"/>
                <a:gd name="connsiteY11" fmla="*/ 1258898 h 1258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872208" h="1258898">
                  <a:moveTo>
                    <a:pt x="1716188" y="1258898"/>
                  </a:moveTo>
                  <a:lnTo>
                    <a:pt x="156020" y="1258898"/>
                  </a:lnTo>
                  <a:cubicBezTo>
                    <a:pt x="69853" y="1258898"/>
                    <a:pt x="0" y="1189045"/>
                    <a:pt x="0" y="1102878"/>
                  </a:cubicBezTo>
                  <a:lnTo>
                    <a:pt x="0" y="478814"/>
                  </a:lnTo>
                  <a:cubicBezTo>
                    <a:pt x="0" y="392647"/>
                    <a:pt x="69853" y="322794"/>
                    <a:pt x="156020" y="322794"/>
                  </a:cubicBezTo>
                  <a:lnTo>
                    <a:pt x="784887" y="322794"/>
                  </a:lnTo>
                  <a:lnTo>
                    <a:pt x="972108" y="0"/>
                  </a:lnTo>
                  <a:lnTo>
                    <a:pt x="1159329" y="322794"/>
                  </a:lnTo>
                  <a:lnTo>
                    <a:pt x="1716188" y="322794"/>
                  </a:lnTo>
                  <a:cubicBezTo>
                    <a:pt x="1802355" y="322794"/>
                    <a:pt x="1872208" y="392647"/>
                    <a:pt x="1872208" y="478814"/>
                  </a:cubicBezTo>
                  <a:lnTo>
                    <a:pt x="1872208" y="1102878"/>
                  </a:lnTo>
                  <a:cubicBezTo>
                    <a:pt x="1872208" y="1189045"/>
                    <a:pt x="1802355" y="1258898"/>
                    <a:pt x="1716188" y="1258898"/>
                  </a:cubicBezTo>
                  <a:close/>
                </a:path>
              </a:pathLst>
            </a:custGeom>
            <a:solidFill>
              <a:schemeClr val="accent1">
                <a:lumMod val="20000"/>
                <a:lumOff val="80000"/>
                <a:alpha val="62000"/>
              </a:schemeClr>
            </a:solid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ko-KR" altLang="en-US" sz="1600" dirty="0">
                <a:solidFill>
                  <a:schemeClr val="tx1">
                    <a:lumMod val="85000"/>
                    <a:lumOff val="15000"/>
                  </a:schemeClr>
                </a:solidFill>
              </a:endParaRPr>
            </a:p>
          </p:txBody>
        </p:sp>
        <p:sp>
          <p:nvSpPr>
            <p:cNvPr id="32" name="TextBox 31">
              <a:extLst>
                <a:ext uri="{FF2B5EF4-FFF2-40B4-BE49-F238E27FC236}">
                  <a16:creationId xmlns:a16="http://schemas.microsoft.com/office/drawing/2014/main" xmlns="" id="{29A4C70B-7EDC-9D4E-B6B1-653A1DE16862}"/>
                </a:ext>
              </a:extLst>
            </p:cNvPr>
            <p:cNvSpPr txBox="1"/>
            <p:nvPr/>
          </p:nvSpPr>
          <p:spPr>
            <a:xfrm>
              <a:off x="2637190" y="2396304"/>
              <a:ext cx="1636791" cy="514426"/>
            </a:xfrm>
            <a:prstGeom prst="rect">
              <a:avLst/>
            </a:prstGeom>
            <a:noFill/>
          </p:spPr>
          <p:txBody>
            <a:bodyPr wrap="square" lIns="0" rIns="0" rtlCol="0">
              <a:spAutoFit/>
            </a:bodyPr>
            <a:lstStyle/>
            <a:p>
              <a:pPr algn="ctr"/>
              <a:r>
                <a:rPr lang="en-US" altLang="ko-KR" sz="1200" dirty="0" smtClean="0">
                  <a:solidFill>
                    <a:schemeClr val="tx1">
                      <a:lumMod val="50000"/>
                      <a:lumOff val="50000"/>
                    </a:schemeClr>
                  </a:solidFill>
                  <a:latin typeface="Arial" pitchFamily="34" charset="0"/>
                  <a:cs typeface="Arial" pitchFamily="34" charset="0"/>
                </a:rPr>
                <a:t>Dose the rebar meet quality standard?</a:t>
              </a:r>
              <a:endParaRPr lang="ko-KR" altLang="en-US" sz="1200" dirty="0">
                <a:solidFill>
                  <a:schemeClr val="tx1">
                    <a:lumMod val="50000"/>
                    <a:lumOff val="50000"/>
                  </a:schemeClr>
                </a:solidFill>
                <a:latin typeface="Arial" pitchFamily="34" charset="0"/>
                <a:cs typeface="Arial" pitchFamily="34" charset="0"/>
              </a:endParaRPr>
            </a:p>
          </p:txBody>
        </p:sp>
      </p:grpSp>
      <p:sp>
        <p:nvSpPr>
          <p:cNvPr id="35" name="TextBox 34"/>
          <p:cNvSpPr txBox="1"/>
          <p:nvPr/>
        </p:nvSpPr>
        <p:spPr>
          <a:xfrm>
            <a:off x="530402" y="3071492"/>
            <a:ext cx="3643338" cy="369332"/>
          </a:xfrm>
          <a:prstGeom prst="rect">
            <a:avLst/>
          </a:prstGeom>
          <a:noFill/>
        </p:spPr>
        <p:txBody>
          <a:bodyPr wrap="square" lIns="0" rIns="0" rtlCol="0">
            <a:spAutoFit/>
          </a:bodyPr>
          <a:lstStyle/>
          <a:p>
            <a:pPr algn="ctr"/>
            <a:r>
              <a:rPr lang="en-US" altLang="ko-KR" b="1" dirty="0" smtClean="0">
                <a:solidFill>
                  <a:schemeClr val="accent1"/>
                </a:solidFill>
                <a:latin typeface="Arial" pitchFamily="34" charset="0"/>
                <a:cs typeface="Arial" pitchFamily="34" charset="0"/>
              </a:rPr>
              <a:t>Issue raising on </a:t>
            </a:r>
            <a:r>
              <a:rPr lang="en-US" altLang="ko-KR" b="1" dirty="0" err="1" smtClean="0">
                <a:solidFill>
                  <a:schemeClr val="accent1"/>
                </a:solidFill>
                <a:latin typeface="Arial" pitchFamily="34" charset="0"/>
                <a:cs typeface="Arial" pitchFamily="34" charset="0"/>
              </a:rPr>
              <a:t>Blockchain</a:t>
            </a:r>
            <a:endParaRPr lang="ko-KR" altLang="en-US" b="1" dirty="0" smtClean="0">
              <a:solidFill>
                <a:schemeClr val="accent1"/>
              </a:solidFill>
              <a:latin typeface="Arial" pitchFamily="34" charset="0"/>
              <a:cs typeface="Arial" pitchFamily="34" charset="0"/>
            </a:endParaRPr>
          </a:p>
        </p:txBody>
      </p:sp>
      <p:sp>
        <p:nvSpPr>
          <p:cNvPr id="36" name="TextBox 35"/>
          <p:cNvSpPr txBox="1"/>
          <p:nvPr/>
        </p:nvSpPr>
        <p:spPr>
          <a:xfrm>
            <a:off x="6673469" y="2415644"/>
            <a:ext cx="1963721" cy="400110"/>
          </a:xfrm>
          <a:prstGeom prst="rect">
            <a:avLst/>
          </a:prstGeom>
          <a:noFill/>
        </p:spPr>
        <p:txBody>
          <a:bodyPr wrap="square" lIns="0" rIns="0" rtlCol="0">
            <a:spAutoFit/>
          </a:bodyPr>
          <a:lstStyle/>
          <a:p>
            <a:pPr algn="ctr"/>
            <a:r>
              <a:rPr lang="en-US" altLang="ko-KR" sz="2000" b="1" dirty="0" smtClean="0">
                <a:solidFill>
                  <a:schemeClr val="bg1"/>
                </a:solidFill>
                <a:latin typeface="Arial" pitchFamily="34" charset="0"/>
                <a:cs typeface="Arial" pitchFamily="34" charset="0"/>
              </a:rPr>
              <a:t>Simulation </a:t>
            </a:r>
            <a:endParaRPr lang="ko-KR" altLang="en-US" sz="2000" b="1" dirty="0" smtClean="0">
              <a:solidFill>
                <a:schemeClr val="bg1"/>
              </a:solidFill>
              <a:latin typeface="Arial" pitchFamily="34" charset="0"/>
              <a:cs typeface="Arial" pitchFamily="34" charset="0"/>
            </a:endParaRPr>
          </a:p>
        </p:txBody>
      </p:sp>
      <p:graphicFrame>
        <p:nvGraphicFramePr>
          <p:cNvPr id="43" name="다이어그램 42"/>
          <p:cNvGraphicFramePr/>
          <p:nvPr/>
        </p:nvGraphicFramePr>
        <p:xfrm>
          <a:off x="2786050" y="2190741"/>
          <a:ext cx="3714776" cy="2476518"/>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직사각형 96"/>
          <p:cNvSpPr/>
          <p:nvPr/>
        </p:nvSpPr>
        <p:spPr>
          <a:xfrm>
            <a:off x="250825" y="5104436"/>
            <a:ext cx="2392349" cy="1311398"/>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altLang="ko-KR" sz="1600" b="1" dirty="0" err="1" smtClean="0">
                <a:solidFill>
                  <a:schemeClr val="tx1">
                    <a:lumMod val="75000"/>
                    <a:lumOff val="25000"/>
                  </a:schemeClr>
                </a:solidFill>
                <a:latin typeface="Arial" pitchFamily="34" charset="0"/>
                <a:cs typeface="Arial" pitchFamily="34" charset="0"/>
              </a:rPr>
              <a:t>Sub_Con</a:t>
            </a:r>
            <a:r>
              <a:rPr lang="en-US" altLang="ko-KR" sz="1600" b="1" dirty="0" smtClean="0">
                <a:solidFill>
                  <a:schemeClr val="tx1">
                    <a:lumMod val="75000"/>
                    <a:lumOff val="25000"/>
                  </a:schemeClr>
                </a:solidFill>
                <a:latin typeface="Arial" pitchFamily="34" charset="0"/>
                <a:cs typeface="Arial" pitchFamily="34" charset="0"/>
              </a:rPr>
              <a:t> Group</a:t>
            </a:r>
          </a:p>
          <a:p>
            <a:pPr marL="266700" indent="-185738">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Proper profit</a:t>
            </a:r>
          </a:p>
          <a:p>
            <a:pPr marL="266700" indent="-185738">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No overwork and rework</a:t>
            </a:r>
          </a:p>
          <a:p>
            <a:pPr marL="266700" indent="-185738">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by having balanced information of application etc</a:t>
            </a:r>
          </a:p>
          <a:p>
            <a:pPr marL="266700" indent="-185738">
              <a:buFont typeface="Wingdings" pitchFamily="2" charset="2"/>
              <a:buChar char="Ø"/>
            </a:pPr>
            <a:endParaRPr lang="en-US" altLang="ko-KR" sz="1400" dirty="0" smtClean="0">
              <a:solidFill>
                <a:schemeClr val="tx1">
                  <a:lumMod val="65000"/>
                  <a:lumOff val="35000"/>
                </a:schemeClr>
              </a:solidFill>
              <a:latin typeface="Arial" pitchFamily="34" charset="0"/>
              <a:cs typeface="Arial" pitchFamily="34" charset="0"/>
            </a:endParaRPr>
          </a:p>
        </p:txBody>
      </p:sp>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mn-ea"/>
                <a:cs typeface="Arial" pitchFamily="34" charset="0"/>
              </a:rPr>
              <a:t>Values &gt; </a:t>
            </a:r>
            <a:endParaRPr lang="ko-KR" altLang="en-US" sz="2800" b="1" dirty="0">
              <a:solidFill>
                <a:schemeClr val="accent1"/>
              </a:solidFill>
              <a:latin typeface="Arial" pitchFamily="34" charset="0"/>
              <a:ea typeface="+mn-ea"/>
              <a:cs typeface="Arial" pitchFamily="34" charset="0"/>
            </a:endParaRPr>
          </a:p>
        </p:txBody>
      </p:sp>
      <p:sp>
        <p:nvSpPr>
          <p:cNvPr id="5" name="TextBox 4"/>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From </a:t>
            </a:r>
            <a:r>
              <a:rPr lang="en-US" altLang="ko-KR" sz="2400" b="1" dirty="0" err="1" smtClean="0">
                <a:solidFill>
                  <a:schemeClr val="accent1"/>
                </a:solidFill>
                <a:latin typeface="Arial" pitchFamily="34" charset="0"/>
                <a:cs typeface="Arial" pitchFamily="34" charset="0"/>
              </a:rPr>
              <a:t>Sub_Contractors</a:t>
            </a:r>
            <a:r>
              <a:rPr lang="en-US" altLang="ko-KR" sz="2400" b="1" dirty="0" smtClean="0">
                <a:solidFill>
                  <a:schemeClr val="accent1"/>
                </a:solidFill>
                <a:latin typeface="Arial" pitchFamily="34" charset="0"/>
                <a:cs typeface="Arial" pitchFamily="34" charset="0"/>
              </a:rPr>
              <a:t> to </a:t>
            </a:r>
            <a:r>
              <a:rPr lang="en-US" altLang="ko-KR" sz="2400" b="1" dirty="0" err="1" smtClean="0">
                <a:solidFill>
                  <a:schemeClr val="accent1"/>
                </a:solidFill>
                <a:latin typeface="Arial" pitchFamily="34" charset="0"/>
                <a:cs typeface="Arial" pitchFamily="34" charset="0"/>
              </a:rPr>
              <a:t>Onwers</a:t>
            </a:r>
            <a:endParaRPr lang="en-US" altLang="ko-KR" sz="2400" b="1" dirty="0" smtClean="0">
              <a:solidFill>
                <a:schemeClr val="accent1"/>
              </a:solidFill>
              <a:latin typeface="Arial" pitchFamily="34" charset="0"/>
              <a:cs typeface="Arial" pitchFamily="34" charset="0"/>
            </a:endParaRPr>
          </a:p>
          <a:p>
            <a:pPr lvl="0" algn="ctr"/>
            <a:r>
              <a:rPr lang="en-US" altLang="ko-KR" sz="2400" b="1" dirty="0" smtClean="0">
                <a:solidFill>
                  <a:schemeClr val="accent1"/>
                </a:solidFill>
                <a:latin typeface="Arial" pitchFamily="34" charset="0"/>
                <a:cs typeface="Arial" pitchFamily="34" charset="0"/>
              </a:rPr>
              <a:t>and </a:t>
            </a:r>
            <a:r>
              <a:rPr lang="en-US" altLang="ko-KR" sz="2400" b="1" dirty="0" err="1" smtClean="0">
                <a:solidFill>
                  <a:schemeClr val="accent1"/>
                </a:solidFill>
                <a:latin typeface="Arial" pitchFamily="34" charset="0"/>
                <a:cs typeface="Arial" pitchFamily="34" charset="0"/>
              </a:rPr>
              <a:t>Gene_Con</a:t>
            </a:r>
            <a:r>
              <a:rPr lang="en-US" altLang="ko-KR" sz="2400" b="1" dirty="0" smtClean="0">
                <a:solidFill>
                  <a:schemeClr val="accent1"/>
                </a:solidFill>
                <a:latin typeface="Arial" pitchFamily="34" charset="0"/>
                <a:cs typeface="Arial" pitchFamily="34" charset="0"/>
              </a:rPr>
              <a:t> cost down </a:t>
            </a:r>
          </a:p>
        </p:txBody>
      </p:sp>
      <p:sp>
        <p:nvSpPr>
          <p:cNvPr id="6" name="타원 5"/>
          <p:cNvSpPr/>
          <p:nvPr/>
        </p:nvSpPr>
        <p:spPr>
          <a:xfrm>
            <a:off x="4357686" y="3732570"/>
            <a:ext cx="428628" cy="428628"/>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cxnSp>
        <p:nvCxnSpPr>
          <p:cNvPr id="7" name="직선 화살표 연결선 6"/>
          <p:cNvCxnSpPr>
            <a:endCxn id="6" idx="5"/>
          </p:cNvCxnSpPr>
          <p:nvPr/>
        </p:nvCxnSpPr>
        <p:spPr>
          <a:xfrm rot="16200000" flipV="1">
            <a:off x="4379426" y="4442544"/>
            <a:ext cx="1255082" cy="566848"/>
          </a:xfrm>
          <a:prstGeom prst="straightConnector1">
            <a:avLst/>
          </a:prstGeom>
          <a:ln w="6350">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grpSp>
        <p:nvGrpSpPr>
          <p:cNvPr id="3" name="그룹 76"/>
          <p:cNvGrpSpPr/>
          <p:nvPr/>
        </p:nvGrpSpPr>
        <p:grpSpPr>
          <a:xfrm>
            <a:off x="2734288" y="2185667"/>
            <a:ext cx="3688790" cy="3364204"/>
            <a:chOff x="2734288" y="1883683"/>
            <a:chExt cx="3688790" cy="3364204"/>
          </a:xfrm>
        </p:grpSpPr>
        <p:cxnSp>
          <p:nvCxnSpPr>
            <p:cNvPr id="9" name="직선 화살표 연결선 8"/>
            <p:cNvCxnSpPr>
              <a:stCxn id="6" idx="1"/>
            </p:cNvCxnSpPr>
            <p:nvPr/>
          </p:nvCxnSpPr>
          <p:spPr>
            <a:xfrm rot="5400000" flipH="1" flipV="1">
              <a:off x="3693926" y="2610214"/>
              <a:ext cx="1609674" cy="156612"/>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0" name="직선 화살표 연결선 9"/>
            <p:cNvCxnSpPr>
              <a:stCxn id="6" idx="0"/>
            </p:cNvCxnSpPr>
            <p:nvPr/>
          </p:nvCxnSpPr>
          <p:spPr>
            <a:xfrm rot="5400000" flipH="1" flipV="1">
              <a:off x="4144097" y="2363007"/>
              <a:ext cx="1495483" cy="639676"/>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1" name="직선 화살표 연결선 10"/>
            <p:cNvCxnSpPr>
              <a:stCxn id="6" idx="7"/>
            </p:cNvCxnSpPr>
            <p:nvPr/>
          </p:nvCxnSpPr>
          <p:spPr>
            <a:xfrm rot="5400000" flipH="1" flipV="1">
              <a:off x="4689593" y="2418993"/>
              <a:ext cx="1108315" cy="1040415"/>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3" name="직선 화살표 연결선 12"/>
            <p:cNvCxnSpPr>
              <a:stCxn id="6" idx="7"/>
            </p:cNvCxnSpPr>
            <p:nvPr/>
          </p:nvCxnSpPr>
          <p:spPr>
            <a:xfrm rot="5400000" flipH="1" flipV="1">
              <a:off x="5151379" y="2598394"/>
              <a:ext cx="492985" cy="1348657"/>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4" name="직선 화살표 연결선 13"/>
            <p:cNvCxnSpPr>
              <a:stCxn id="6" idx="6"/>
            </p:cNvCxnSpPr>
            <p:nvPr/>
          </p:nvCxnSpPr>
          <p:spPr>
            <a:xfrm flipV="1">
              <a:off x="4786314" y="3448825"/>
              <a:ext cx="1636764" cy="196075"/>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5" name="직선 화살표 연결선 14"/>
            <p:cNvCxnSpPr>
              <a:stCxn id="6" idx="6"/>
            </p:cNvCxnSpPr>
            <p:nvPr/>
          </p:nvCxnSpPr>
          <p:spPr>
            <a:xfrm>
              <a:off x="4786314" y="3644900"/>
              <a:ext cx="1232622" cy="632028"/>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6" name="직선 화살표 연결선 15"/>
            <p:cNvCxnSpPr>
              <a:stCxn id="6" idx="5"/>
            </p:cNvCxnSpPr>
            <p:nvPr/>
          </p:nvCxnSpPr>
          <p:spPr>
            <a:xfrm rot="16200000" flipH="1">
              <a:off x="4859277" y="3660709"/>
              <a:ext cx="857559" cy="1129026"/>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7" name="직선 화살표 연결선 16"/>
            <p:cNvCxnSpPr>
              <a:stCxn id="6" idx="5"/>
            </p:cNvCxnSpPr>
            <p:nvPr/>
          </p:nvCxnSpPr>
          <p:spPr>
            <a:xfrm rot="16200000" flipH="1">
              <a:off x="4379426" y="4140560"/>
              <a:ext cx="1255082" cy="566848"/>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8" name="직선 화살표 연결선 17"/>
            <p:cNvCxnSpPr>
              <a:stCxn id="6" idx="3"/>
            </p:cNvCxnSpPr>
            <p:nvPr/>
          </p:nvCxnSpPr>
          <p:spPr>
            <a:xfrm rot="16200000" flipH="1">
              <a:off x="3773847" y="4443052"/>
              <a:ext cx="1451445" cy="158225"/>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19" name="직선 화살표 연결선 18"/>
            <p:cNvCxnSpPr>
              <a:stCxn id="6" idx="4"/>
            </p:cNvCxnSpPr>
            <p:nvPr/>
          </p:nvCxnSpPr>
          <p:spPr>
            <a:xfrm rot="5400000">
              <a:off x="3599374" y="4048840"/>
              <a:ext cx="1162252" cy="783000"/>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20" name="직선 화살표 연결선 19"/>
            <p:cNvCxnSpPr>
              <a:stCxn id="6" idx="2"/>
              <a:endCxn id="68" idx="3"/>
            </p:cNvCxnSpPr>
            <p:nvPr/>
          </p:nvCxnSpPr>
          <p:spPr>
            <a:xfrm rot="10800000" flipV="1">
              <a:off x="3180148" y="3670757"/>
              <a:ext cx="1177538" cy="597422"/>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21" name="직선 화살표 연결선 20"/>
            <p:cNvCxnSpPr>
              <a:stCxn id="6" idx="2"/>
              <a:endCxn id="67" idx="2"/>
            </p:cNvCxnSpPr>
            <p:nvPr/>
          </p:nvCxnSpPr>
          <p:spPr>
            <a:xfrm rot="10800000" flipV="1">
              <a:off x="2734288" y="3644899"/>
              <a:ext cx="1623399" cy="163925"/>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22" name="직선 화살표 연결선 21"/>
            <p:cNvCxnSpPr>
              <a:stCxn id="6" idx="2"/>
              <a:endCxn id="69" idx="2"/>
            </p:cNvCxnSpPr>
            <p:nvPr/>
          </p:nvCxnSpPr>
          <p:spPr>
            <a:xfrm rot="10800000">
              <a:off x="2958634" y="3081444"/>
              <a:ext cx="1399052" cy="563457"/>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cxnSp>
          <p:nvCxnSpPr>
            <p:cNvPr id="23" name="직선 화살표 연결선 22"/>
            <p:cNvCxnSpPr>
              <a:stCxn id="6" idx="0"/>
            </p:cNvCxnSpPr>
            <p:nvPr/>
          </p:nvCxnSpPr>
          <p:spPr>
            <a:xfrm rot="16200000" flipV="1">
              <a:off x="3524642" y="2383228"/>
              <a:ext cx="1315483" cy="779234"/>
            </a:xfrm>
            <a:prstGeom prst="straightConnector1">
              <a:avLst/>
            </a:prstGeom>
            <a:ln w="6350">
              <a:solidFill>
                <a:schemeClr val="accent2"/>
              </a:solidFill>
              <a:headEnd type="stealth" w="sm" len="lg"/>
              <a:tailEnd type="stealth" w="sm" len="lg"/>
            </a:ln>
          </p:spPr>
          <p:style>
            <a:lnRef idx="1">
              <a:schemeClr val="accent1"/>
            </a:lnRef>
            <a:fillRef idx="0">
              <a:schemeClr val="accent1"/>
            </a:fillRef>
            <a:effectRef idx="0">
              <a:schemeClr val="accent1"/>
            </a:effectRef>
            <a:fontRef idx="minor">
              <a:schemeClr val="tx1"/>
            </a:fontRef>
          </p:style>
        </p:cxnSp>
      </p:grpSp>
      <p:grpSp>
        <p:nvGrpSpPr>
          <p:cNvPr id="4" name="그룹 265"/>
          <p:cNvGrpSpPr/>
          <p:nvPr/>
        </p:nvGrpSpPr>
        <p:grpSpPr>
          <a:xfrm>
            <a:off x="2734286" y="2185666"/>
            <a:ext cx="3508793" cy="3364206"/>
            <a:chOff x="2734286" y="2185666"/>
            <a:chExt cx="3508793" cy="3364206"/>
          </a:xfrm>
        </p:grpSpPr>
        <p:cxnSp>
          <p:nvCxnSpPr>
            <p:cNvPr id="25" name="직선 화살표 연결선 24"/>
            <p:cNvCxnSpPr/>
            <p:nvPr/>
          </p:nvCxnSpPr>
          <p:spPr>
            <a:xfrm>
              <a:off x="2914287" y="3930809"/>
              <a:ext cx="1443399" cy="16075"/>
            </a:xfrm>
            <a:prstGeom prst="straightConnector1">
              <a:avLst/>
            </a:prstGeom>
            <a:ln w="15875">
              <a:solidFill>
                <a:schemeClr val="bg1">
                  <a:lumMod val="50000"/>
                </a:schemeClr>
              </a:solidFill>
              <a:tailEnd type="stealth" w="sm" len="med"/>
            </a:ln>
          </p:spPr>
          <p:style>
            <a:lnRef idx="1">
              <a:schemeClr val="accent1"/>
            </a:lnRef>
            <a:fillRef idx="0">
              <a:schemeClr val="accent1"/>
            </a:fillRef>
            <a:effectRef idx="0">
              <a:schemeClr val="accent1"/>
            </a:effectRef>
            <a:fontRef idx="minor">
              <a:schemeClr val="tx1"/>
            </a:fontRef>
          </p:style>
        </p:cxnSp>
        <p:cxnSp>
          <p:nvCxnSpPr>
            <p:cNvPr id="26" name="직선 화살표 연결선 25"/>
            <p:cNvCxnSpPr/>
            <p:nvPr/>
          </p:nvCxnSpPr>
          <p:spPr>
            <a:xfrm rot="5400000">
              <a:off x="4368483" y="2772148"/>
              <a:ext cx="1378254" cy="668133"/>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27" name="직선 화살표 연결선 26"/>
            <p:cNvCxnSpPr/>
            <p:nvPr/>
          </p:nvCxnSpPr>
          <p:spPr>
            <a:xfrm rot="16200000" flipV="1">
              <a:off x="4379426" y="4442544"/>
              <a:ext cx="1255082" cy="566848"/>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28" name="직선 화살표 연결선 27"/>
            <p:cNvCxnSpPr/>
            <p:nvPr/>
          </p:nvCxnSpPr>
          <p:spPr>
            <a:xfrm flipV="1">
              <a:off x="3180148" y="4098427"/>
              <a:ext cx="1240309" cy="445879"/>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29" name="직선 화살표 연결선 28"/>
            <p:cNvCxnSpPr/>
            <p:nvPr/>
          </p:nvCxnSpPr>
          <p:spPr>
            <a:xfrm>
              <a:off x="3138634" y="3203427"/>
              <a:ext cx="1281823" cy="591914"/>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0" name="직선 화살표 연결선 29"/>
            <p:cNvCxnSpPr/>
            <p:nvPr/>
          </p:nvCxnSpPr>
          <p:spPr>
            <a:xfrm rot="10800000">
              <a:off x="5391676" y="2417088"/>
              <a:ext cx="627260" cy="2161825"/>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1" name="직선 화살표 연결선 30"/>
            <p:cNvCxnSpPr/>
            <p:nvPr/>
          </p:nvCxnSpPr>
          <p:spPr>
            <a:xfrm rot="10800000">
              <a:off x="3138634" y="3203427"/>
              <a:ext cx="3104444" cy="727382"/>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2" name="직선 화살표 연결선 31"/>
            <p:cNvCxnSpPr/>
            <p:nvPr/>
          </p:nvCxnSpPr>
          <p:spPr>
            <a:xfrm rot="16200000" flipV="1">
              <a:off x="3417485" y="2792368"/>
              <a:ext cx="1378254" cy="627691"/>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3" name="직선 화살표 연결선 32"/>
            <p:cNvCxnSpPr/>
            <p:nvPr/>
          </p:nvCxnSpPr>
          <p:spPr>
            <a:xfrm rot="10800000">
              <a:off x="2914288" y="3930810"/>
              <a:ext cx="3104649" cy="648103"/>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4" name="직선 화살표 연결선 33"/>
            <p:cNvCxnSpPr/>
            <p:nvPr/>
          </p:nvCxnSpPr>
          <p:spPr>
            <a:xfrm rot="16200000" flipH="1">
              <a:off x="2619332" y="3590521"/>
              <a:ext cx="3132785" cy="785916"/>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5" name="직선 화살표 연결선 34"/>
            <p:cNvCxnSpPr/>
            <p:nvPr/>
          </p:nvCxnSpPr>
          <p:spPr>
            <a:xfrm rot="5400000">
              <a:off x="3222303" y="2374932"/>
              <a:ext cx="2127219" cy="2211528"/>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6" name="직선 화살표 연결선 35"/>
            <p:cNvCxnSpPr/>
            <p:nvPr/>
          </p:nvCxnSpPr>
          <p:spPr>
            <a:xfrm rot="5400000">
              <a:off x="3801084" y="2956584"/>
              <a:ext cx="1546903" cy="5069"/>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7" name="직선 화살표 연결선 36"/>
            <p:cNvCxnSpPr/>
            <p:nvPr/>
          </p:nvCxnSpPr>
          <p:spPr>
            <a:xfrm rot="5400000">
              <a:off x="4869594" y="2720976"/>
              <a:ext cx="928315" cy="1220415"/>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rot="10800000" flipV="1">
              <a:off x="4786314" y="3290892"/>
              <a:ext cx="1310752" cy="655991"/>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39" name="직선 화살표 연결선 38"/>
            <p:cNvCxnSpPr/>
            <p:nvPr/>
          </p:nvCxnSpPr>
          <p:spPr>
            <a:xfrm rot="10800000" flipV="1">
              <a:off x="4786314" y="3930808"/>
              <a:ext cx="1456764" cy="16075"/>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0" name="직선 화살표 연결선 39"/>
            <p:cNvCxnSpPr/>
            <p:nvPr/>
          </p:nvCxnSpPr>
          <p:spPr>
            <a:xfrm rot="10800000">
              <a:off x="4723544" y="4098428"/>
              <a:ext cx="1295393" cy="480485"/>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p:nvPr/>
          </p:nvCxnSpPr>
          <p:spPr>
            <a:xfrm rot="16200000" flipV="1">
              <a:off x="3881004" y="4852194"/>
              <a:ext cx="1388674" cy="6682"/>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2" name="직선 화살표 연결선 41"/>
            <p:cNvCxnSpPr/>
            <p:nvPr/>
          </p:nvCxnSpPr>
          <p:spPr>
            <a:xfrm rot="10800000">
              <a:off x="4723543" y="4098428"/>
              <a:ext cx="949026" cy="1037559"/>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3" name="직선 화살표 연결선 42"/>
            <p:cNvCxnSpPr/>
            <p:nvPr/>
          </p:nvCxnSpPr>
          <p:spPr>
            <a:xfrm rot="5400000" flipH="1" flipV="1">
              <a:off x="3492217" y="4395211"/>
              <a:ext cx="1225023" cy="63145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4" name="직선 화살표 연결선 43"/>
            <p:cNvCxnSpPr/>
            <p:nvPr/>
          </p:nvCxnSpPr>
          <p:spPr>
            <a:xfrm rot="10800000">
              <a:off x="2734288" y="4110810"/>
              <a:ext cx="85861" cy="43349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rot="5400000" flipH="1" flipV="1">
              <a:off x="2662769" y="3454945"/>
              <a:ext cx="367382" cy="22434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6" name="직선 화살표 연결선 45"/>
            <p:cNvCxnSpPr/>
            <p:nvPr/>
          </p:nvCxnSpPr>
          <p:spPr>
            <a:xfrm rot="10800000">
              <a:off x="6097066" y="3290893"/>
              <a:ext cx="146012" cy="639916"/>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7" name="직선 화살표 연결선 46"/>
            <p:cNvCxnSpPr/>
            <p:nvPr/>
          </p:nvCxnSpPr>
          <p:spPr>
            <a:xfrm rot="5400000" flipH="1" flipV="1">
              <a:off x="5986956" y="4142790"/>
              <a:ext cx="468103" cy="44142"/>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rot="10800000">
              <a:off x="4577070" y="2185667"/>
              <a:ext cx="1519997" cy="1105226"/>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49" name="직선 화살표 연결선 48"/>
            <p:cNvCxnSpPr/>
            <p:nvPr/>
          </p:nvCxnSpPr>
          <p:spPr>
            <a:xfrm rot="10800000">
              <a:off x="3138634" y="3203427"/>
              <a:ext cx="2958432" cy="87466"/>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0" name="직선 화살표 연결선 49"/>
            <p:cNvCxnSpPr/>
            <p:nvPr/>
          </p:nvCxnSpPr>
          <p:spPr>
            <a:xfrm rot="10800000" flipV="1">
              <a:off x="3138634" y="2687025"/>
              <a:ext cx="2625324" cy="516401"/>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rot="10800000" flipV="1">
              <a:off x="3138634" y="2237087"/>
              <a:ext cx="2073042" cy="966340"/>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2" name="직선 화살표 연결선 51"/>
            <p:cNvCxnSpPr/>
            <p:nvPr/>
          </p:nvCxnSpPr>
          <p:spPr>
            <a:xfrm rot="5400000">
              <a:off x="2595948" y="2750065"/>
              <a:ext cx="1529797" cy="863840"/>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3" name="직선 화살표 연결선 52"/>
            <p:cNvCxnSpPr/>
            <p:nvPr/>
          </p:nvCxnSpPr>
          <p:spPr>
            <a:xfrm rot="16200000" flipV="1">
              <a:off x="2936954" y="3908143"/>
              <a:ext cx="1619063" cy="1664395"/>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rot="16200000" flipV="1">
              <a:off x="3390989" y="3454107"/>
              <a:ext cx="1422700" cy="2376104"/>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5" name="직선 화살표 연결선 54"/>
            <p:cNvCxnSpPr/>
            <p:nvPr/>
          </p:nvCxnSpPr>
          <p:spPr>
            <a:xfrm rot="10800000">
              <a:off x="2914287" y="3930810"/>
              <a:ext cx="2758282" cy="120517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6" name="직선 화살표 연결선 55"/>
            <p:cNvCxnSpPr/>
            <p:nvPr/>
          </p:nvCxnSpPr>
          <p:spPr>
            <a:xfrm rot="10800000">
              <a:off x="3000148" y="4724306"/>
              <a:ext cx="608852" cy="779144"/>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7" name="직선 화살표 연결선 56"/>
            <p:cNvCxnSpPr/>
            <p:nvPr/>
          </p:nvCxnSpPr>
          <p:spPr>
            <a:xfrm rot="10800000" flipV="1">
              <a:off x="3000148" y="3290892"/>
              <a:ext cx="3096918" cy="1073413"/>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8" name="직선 화살표 연결선 57"/>
            <p:cNvCxnSpPr/>
            <p:nvPr/>
          </p:nvCxnSpPr>
          <p:spPr>
            <a:xfrm rot="10800000" flipV="1">
              <a:off x="3000148" y="4578912"/>
              <a:ext cx="3018788" cy="145394"/>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59" name="직선 화살표 연결선 58"/>
            <p:cNvCxnSpPr/>
            <p:nvPr/>
          </p:nvCxnSpPr>
          <p:spPr>
            <a:xfrm rot="10800000" flipV="1">
              <a:off x="3789000" y="3290892"/>
              <a:ext cx="2308066" cy="203255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60" name="직선 화살표 연결선 59"/>
            <p:cNvCxnSpPr/>
            <p:nvPr/>
          </p:nvCxnSpPr>
          <p:spPr>
            <a:xfrm rot="10800000" flipV="1">
              <a:off x="4578682" y="3930808"/>
              <a:ext cx="1664396" cy="1619063"/>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61" name="직선 화살표 연결선 60"/>
            <p:cNvCxnSpPr/>
            <p:nvPr/>
          </p:nvCxnSpPr>
          <p:spPr>
            <a:xfrm rot="16200000" flipH="1">
              <a:off x="4101380" y="2661355"/>
              <a:ext cx="2393245" cy="144186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62" name="직선 화살표 연결선 61"/>
            <p:cNvCxnSpPr/>
            <p:nvPr/>
          </p:nvCxnSpPr>
          <p:spPr>
            <a:xfrm rot="16200000" flipH="1">
              <a:off x="3373218" y="2836634"/>
              <a:ext cx="2718899" cy="1879803"/>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63" name="직선 화살표 연결선 62"/>
            <p:cNvCxnSpPr/>
            <p:nvPr/>
          </p:nvCxnSpPr>
          <p:spPr>
            <a:xfrm rot="5400000" flipH="1" flipV="1">
              <a:off x="5747215" y="4684266"/>
              <a:ext cx="377074" cy="166367"/>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64" name="직선 화살표 연결선 63"/>
            <p:cNvCxnSpPr/>
            <p:nvPr/>
          </p:nvCxnSpPr>
          <p:spPr>
            <a:xfrm rot="16200000" flipV="1">
              <a:off x="4250630" y="5221820"/>
              <a:ext cx="46422" cy="609682"/>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cxnSp>
          <p:nvCxnSpPr>
            <p:cNvPr id="65" name="직선 화살표 연결선 64"/>
            <p:cNvCxnSpPr/>
            <p:nvPr/>
          </p:nvCxnSpPr>
          <p:spPr>
            <a:xfrm rot="10800000" flipV="1">
              <a:off x="4578683" y="5533508"/>
              <a:ext cx="531709" cy="16363"/>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grpSp>
      <p:pic>
        <p:nvPicPr>
          <p:cNvPr id="67" name="Picture 3" descr="C:\Users\NT900X3G\Desktop\home.png"/>
          <p:cNvPicPr>
            <a:picLocks noChangeAspect="1" noChangeArrowheads="1"/>
          </p:cNvPicPr>
          <p:nvPr/>
        </p:nvPicPr>
        <p:blipFill>
          <a:blip r:embed="rId3" cstate="print"/>
          <a:srcRect/>
          <a:stretch>
            <a:fillRect/>
          </a:stretch>
        </p:blipFill>
        <p:spPr bwMode="auto">
          <a:xfrm>
            <a:off x="2554287" y="3750809"/>
            <a:ext cx="360000" cy="360000"/>
          </a:xfrm>
          <a:prstGeom prst="rect">
            <a:avLst/>
          </a:prstGeom>
          <a:solidFill>
            <a:schemeClr val="accent4">
              <a:lumMod val="20000"/>
              <a:lumOff val="80000"/>
            </a:schemeClr>
          </a:solidFill>
        </p:spPr>
      </p:pic>
      <p:pic>
        <p:nvPicPr>
          <p:cNvPr id="68" name="Picture 3" descr="C:\Users\NT900X3G\Desktop\home.png"/>
          <p:cNvPicPr>
            <a:picLocks noChangeAspect="1" noChangeArrowheads="1"/>
          </p:cNvPicPr>
          <p:nvPr/>
        </p:nvPicPr>
        <p:blipFill>
          <a:blip r:embed="rId3" cstate="print"/>
          <a:srcRect/>
          <a:stretch>
            <a:fillRect/>
          </a:stretch>
        </p:blipFill>
        <p:spPr bwMode="auto">
          <a:xfrm>
            <a:off x="2820148" y="4364306"/>
            <a:ext cx="360000" cy="360000"/>
          </a:xfrm>
          <a:prstGeom prst="rect">
            <a:avLst/>
          </a:prstGeom>
          <a:solidFill>
            <a:schemeClr val="accent4">
              <a:lumMod val="20000"/>
              <a:lumOff val="80000"/>
            </a:schemeClr>
          </a:solidFill>
        </p:spPr>
      </p:pic>
      <p:pic>
        <p:nvPicPr>
          <p:cNvPr id="69" name="Picture 3" descr="C:\Users\NT900X3G\Desktop\home.png"/>
          <p:cNvPicPr>
            <a:picLocks noChangeAspect="1" noChangeArrowheads="1"/>
          </p:cNvPicPr>
          <p:nvPr/>
        </p:nvPicPr>
        <p:blipFill>
          <a:blip r:embed="rId3" cstate="print"/>
          <a:srcRect/>
          <a:stretch>
            <a:fillRect/>
          </a:stretch>
        </p:blipFill>
        <p:spPr bwMode="auto">
          <a:xfrm>
            <a:off x="2778634" y="3023427"/>
            <a:ext cx="360000" cy="360000"/>
          </a:xfrm>
          <a:prstGeom prst="rect">
            <a:avLst/>
          </a:prstGeom>
          <a:solidFill>
            <a:schemeClr val="accent4">
              <a:lumMod val="20000"/>
              <a:lumOff val="80000"/>
            </a:schemeClr>
          </a:solidFill>
        </p:spPr>
      </p:pic>
      <p:pic>
        <p:nvPicPr>
          <p:cNvPr id="70" name="Picture 2" descr="C:\Users\NT900X3G\Downloads\avatar.png"/>
          <p:cNvPicPr>
            <a:picLocks noChangeAspect="1" noChangeArrowheads="1"/>
          </p:cNvPicPr>
          <p:nvPr/>
        </p:nvPicPr>
        <p:blipFill>
          <a:blip r:embed="rId4" cstate="print"/>
          <a:srcRect/>
          <a:stretch>
            <a:fillRect/>
          </a:stretch>
        </p:blipFill>
        <p:spPr bwMode="auto">
          <a:xfrm>
            <a:off x="4392000" y="1857364"/>
            <a:ext cx="360000" cy="360000"/>
          </a:xfrm>
          <a:prstGeom prst="rect">
            <a:avLst/>
          </a:prstGeom>
          <a:solidFill>
            <a:schemeClr val="accent2">
              <a:lumMod val="20000"/>
              <a:lumOff val="80000"/>
            </a:schemeClr>
          </a:solidFill>
        </p:spPr>
      </p:pic>
      <p:pic>
        <p:nvPicPr>
          <p:cNvPr id="72" name="Picture 2" descr="C:\Users\NT900X3G\Downloads\avatar.png"/>
          <p:cNvPicPr>
            <a:picLocks noChangeAspect="1" noChangeArrowheads="1"/>
          </p:cNvPicPr>
          <p:nvPr/>
        </p:nvPicPr>
        <p:blipFill>
          <a:blip r:embed="rId4" cstate="print"/>
          <a:srcRect/>
          <a:stretch>
            <a:fillRect/>
          </a:stretch>
        </p:blipFill>
        <p:spPr bwMode="auto">
          <a:xfrm>
            <a:off x="5214942" y="2071678"/>
            <a:ext cx="360000" cy="360000"/>
          </a:xfrm>
          <a:prstGeom prst="rect">
            <a:avLst/>
          </a:prstGeom>
          <a:solidFill>
            <a:schemeClr val="accent2">
              <a:lumMod val="20000"/>
              <a:lumOff val="80000"/>
            </a:schemeClr>
          </a:solidFill>
        </p:spPr>
      </p:pic>
      <p:pic>
        <p:nvPicPr>
          <p:cNvPr id="73" name="Picture 2" descr="C:\Users\NT900X3G\Downloads\avatar.png"/>
          <p:cNvPicPr>
            <a:picLocks noChangeAspect="1" noChangeArrowheads="1"/>
          </p:cNvPicPr>
          <p:nvPr/>
        </p:nvPicPr>
        <p:blipFill>
          <a:blip r:embed="rId4" cstate="print"/>
          <a:srcRect/>
          <a:stretch>
            <a:fillRect/>
          </a:stretch>
        </p:blipFill>
        <p:spPr bwMode="auto">
          <a:xfrm>
            <a:off x="5715008" y="2500306"/>
            <a:ext cx="360000" cy="360000"/>
          </a:xfrm>
          <a:prstGeom prst="rect">
            <a:avLst/>
          </a:prstGeom>
          <a:solidFill>
            <a:schemeClr val="accent2">
              <a:lumMod val="20000"/>
              <a:lumOff val="80000"/>
            </a:schemeClr>
          </a:solidFill>
        </p:spPr>
      </p:pic>
      <p:pic>
        <p:nvPicPr>
          <p:cNvPr id="74" name="Picture 2" descr="C:\Users\NT900X3G\Downloads\avatar.png"/>
          <p:cNvPicPr>
            <a:picLocks noChangeAspect="1" noChangeArrowheads="1"/>
          </p:cNvPicPr>
          <p:nvPr/>
        </p:nvPicPr>
        <p:blipFill>
          <a:blip r:embed="rId4" cstate="print"/>
          <a:srcRect/>
          <a:stretch>
            <a:fillRect/>
          </a:stretch>
        </p:blipFill>
        <p:spPr bwMode="auto">
          <a:xfrm>
            <a:off x="6087438" y="3038472"/>
            <a:ext cx="360000" cy="360000"/>
          </a:xfrm>
          <a:prstGeom prst="rect">
            <a:avLst/>
          </a:prstGeom>
          <a:solidFill>
            <a:schemeClr val="accent2">
              <a:lumMod val="20000"/>
              <a:lumOff val="80000"/>
            </a:schemeClr>
          </a:solidFill>
        </p:spPr>
      </p:pic>
      <p:pic>
        <p:nvPicPr>
          <p:cNvPr id="75" name="Picture 2" descr="C:\Users\NT900X3G\Downloads\avatar.png"/>
          <p:cNvPicPr>
            <a:picLocks noChangeAspect="1" noChangeArrowheads="1"/>
          </p:cNvPicPr>
          <p:nvPr/>
        </p:nvPicPr>
        <p:blipFill>
          <a:blip r:embed="rId4" cstate="print"/>
          <a:srcRect/>
          <a:stretch>
            <a:fillRect/>
          </a:stretch>
        </p:blipFill>
        <p:spPr bwMode="auto">
          <a:xfrm>
            <a:off x="6245554" y="3732850"/>
            <a:ext cx="360000" cy="360000"/>
          </a:xfrm>
          <a:prstGeom prst="rect">
            <a:avLst/>
          </a:prstGeom>
          <a:solidFill>
            <a:schemeClr val="accent2">
              <a:lumMod val="20000"/>
              <a:lumOff val="80000"/>
            </a:schemeClr>
          </a:solidFill>
        </p:spPr>
      </p:pic>
      <p:pic>
        <p:nvPicPr>
          <p:cNvPr id="76" name="Picture 2" descr="C:\Users\NT900X3G\Downloads\avatar.png"/>
          <p:cNvPicPr>
            <a:picLocks noChangeAspect="1" noChangeArrowheads="1"/>
          </p:cNvPicPr>
          <p:nvPr/>
        </p:nvPicPr>
        <p:blipFill>
          <a:blip r:embed="rId4" cstate="print"/>
          <a:srcRect/>
          <a:stretch>
            <a:fillRect/>
          </a:stretch>
        </p:blipFill>
        <p:spPr bwMode="auto">
          <a:xfrm>
            <a:off x="5643570" y="5000636"/>
            <a:ext cx="360000" cy="360000"/>
          </a:xfrm>
          <a:prstGeom prst="rect">
            <a:avLst/>
          </a:prstGeom>
          <a:solidFill>
            <a:schemeClr val="bg2">
              <a:lumMod val="90000"/>
            </a:schemeClr>
          </a:solidFill>
        </p:spPr>
      </p:pic>
      <p:pic>
        <p:nvPicPr>
          <p:cNvPr id="79" name="Picture 2" descr="C:\Users\NT900X3G\Downloads\avatar.png"/>
          <p:cNvPicPr>
            <a:picLocks noChangeAspect="1" noChangeArrowheads="1"/>
          </p:cNvPicPr>
          <p:nvPr/>
        </p:nvPicPr>
        <p:blipFill>
          <a:blip r:embed="rId4" cstate="print"/>
          <a:srcRect/>
          <a:stretch>
            <a:fillRect/>
          </a:stretch>
        </p:blipFill>
        <p:spPr bwMode="auto">
          <a:xfrm>
            <a:off x="3523228" y="2046772"/>
            <a:ext cx="360000" cy="360000"/>
          </a:xfrm>
          <a:prstGeom prst="rect">
            <a:avLst/>
          </a:prstGeom>
          <a:solidFill>
            <a:schemeClr val="accent2">
              <a:lumMod val="20000"/>
              <a:lumOff val="80000"/>
            </a:schemeClr>
          </a:solidFill>
        </p:spPr>
      </p:pic>
      <p:pic>
        <p:nvPicPr>
          <p:cNvPr id="80" name="Picture 2" descr="C:\Users\NT900X3G\Downloads\avatar.png"/>
          <p:cNvPicPr>
            <a:picLocks noChangeAspect="1" noChangeArrowheads="1"/>
          </p:cNvPicPr>
          <p:nvPr/>
        </p:nvPicPr>
        <p:blipFill>
          <a:blip r:embed="rId4" cstate="print"/>
          <a:srcRect/>
          <a:stretch>
            <a:fillRect/>
          </a:stretch>
        </p:blipFill>
        <p:spPr bwMode="auto">
          <a:xfrm>
            <a:off x="6000760" y="4444372"/>
            <a:ext cx="360000" cy="360000"/>
          </a:xfrm>
          <a:prstGeom prst="rect">
            <a:avLst/>
          </a:prstGeom>
          <a:solidFill>
            <a:schemeClr val="bg2">
              <a:lumMod val="90000"/>
            </a:schemeClr>
          </a:solidFill>
        </p:spPr>
      </p:pic>
      <p:sp>
        <p:nvSpPr>
          <p:cNvPr id="82" name="TextBox 81"/>
          <p:cNvSpPr txBox="1"/>
          <p:nvPr/>
        </p:nvSpPr>
        <p:spPr>
          <a:xfrm>
            <a:off x="1428728" y="3929066"/>
            <a:ext cx="1143008" cy="430887"/>
          </a:xfrm>
          <a:prstGeom prst="rect">
            <a:avLst/>
          </a:prstGeom>
          <a:noFill/>
        </p:spPr>
        <p:txBody>
          <a:bodyPr wrap="square" lIns="0" tIns="0" rIns="0" bIns="0" rtlCol="0">
            <a:spAutoFit/>
          </a:bodyPr>
          <a:lstStyle/>
          <a:p>
            <a:pPr algn="r"/>
            <a:r>
              <a:rPr lang="en-US" altLang="ko-KR" sz="1400" dirty="0" smtClean="0">
                <a:solidFill>
                  <a:schemeClr val="tx1">
                    <a:lumMod val="50000"/>
                    <a:lumOff val="50000"/>
                  </a:schemeClr>
                </a:solidFill>
                <a:latin typeface="Arial" pitchFamily="34" charset="0"/>
                <a:cs typeface="Arial" pitchFamily="34" charset="0"/>
              </a:rPr>
              <a:t>Water</a:t>
            </a:r>
          </a:p>
          <a:p>
            <a:pPr algn="r"/>
            <a:r>
              <a:rPr lang="en-US" altLang="ko-KR" sz="1400" dirty="0" smtClean="0">
                <a:solidFill>
                  <a:schemeClr val="tx1">
                    <a:lumMod val="50000"/>
                    <a:lumOff val="50000"/>
                  </a:schemeClr>
                </a:solidFill>
                <a:latin typeface="Arial" pitchFamily="34" charset="0"/>
                <a:cs typeface="Arial" pitchFamily="34" charset="0"/>
              </a:rPr>
              <a:t>Services</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3" name="TextBox 82"/>
          <p:cNvSpPr txBox="1"/>
          <p:nvPr/>
        </p:nvSpPr>
        <p:spPr>
          <a:xfrm>
            <a:off x="1851260" y="3000372"/>
            <a:ext cx="1000132" cy="430887"/>
          </a:xfrm>
          <a:prstGeom prst="rect">
            <a:avLst/>
          </a:prstGeom>
          <a:noFill/>
        </p:spPr>
        <p:txBody>
          <a:bodyPr wrap="square" lIns="0" tIns="0" rIns="0" bIns="0" rtlCol="0">
            <a:spAutoFit/>
          </a:bodyPr>
          <a:lstStyle/>
          <a:p>
            <a:pPr algn="ctr"/>
            <a:r>
              <a:rPr lang="en-US" altLang="ko-KR" sz="1400" dirty="0" smtClean="0">
                <a:solidFill>
                  <a:schemeClr val="tx1">
                    <a:lumMod val="50000"/>
                    <a:lumOff val="50000"/>
                  </a:schemeClr>
                </a:solidFill>
                <a:latin typeface="Arial" pitchFamily="34" charset="0"/>
                <a:cs typeface="Arial" pitchFamily="34" charset="0"/>
              </a:rPr>
              <a:t>Subway</a:t>
            </a:r>
          </a:p>
          <a:p>
            <a:pPr algn="ctr"/>
            <a:r>
              <a:rPr lang="en-US" altLang="ko-KR" sz="1400" dirty="0" smtClean="0">
                <a:solidFill>
                  <a:schemeClr val="tx1">
                    <a:lumMod val="50000"/>
                    <a:lumOff val="50000"/>
                  </a:schemeClr>
                </a:solidFill>
                <a:latin typeface="Arial" pitchFamily="34" charset="0"/>
                <a:cs typeface="Arial" pitchFamily="34" charset="0"/>
              </a:rPr>
              <a:t>Services</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4" name="TextBox 83"/>
          <p:cNvSpPr txBox="1"/>
          <p:nvPr/>
        </p:nvSpPr>
        <p:spPr>
          <a:xfrm>
            <a:off x="1928794" y="4477420"/>
            <a:ext cx="857256" cy="430887"/>
          </a:xfrm>
          <a:prstGeom prst="rect">
            <a:avLst/>
          </a:prstGeom>
          <a:noFill/>
        </p:spPr>
        <p:txBody>
          <a:bodyPr wrap="square" lIns="0" tIns="0" rIns="0" bIns="0" rtlCol="0">
            <a:spAutoFit/>
          </a:bodyPr>
          <a:lstStyle/>
          <a:p>
            <a:pPr algn="r"/>
            <a:r>
              <a:rPr lang="en-US" altLang="ko-KR" sz="1400" dirty="0" smtClean="0">
                <a:solidFill>
                  <a:schemeClr val="tx1">
                    <a:lumMod val="50000"/>
                    <a:lumOff val="50000"/>
                  </a:schemeClr>
                </a:solidFill>
                <a:latin typeface="Arial" pitchFamily="34" charset="0"/>
                <a:cs typeface="Arial" pitchFamily="34" charset="0"/>
              </a:rPr>
              <a:t>Road</a:t>
            </a:r>
          </a:p>
          <a:p>
            <a:pPr algn="r"/>
            <a:r>
              <a:rPr lang="en-US" altLang="ko-KR" sz="1400" dirty="0" smtClean="0">
                <a:solidFill>
                  <a:schemeClr val="tx1">
                    <a:lumMod val="50000"/>
                    <a:lumOff val="50000"/>
                  </a:schemeClr>
                </a:solidFill>
                <a:latin typeface="Arial" pitchFamily="34" charset="0"/>
                <a:cs typeface="Arial" pitchFamily="34" charset="0"/>
              </a:rPr>
              <a:t>Services</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5" name="TextBox 84"/>
          <p:cNvSpPr txBox="1"/>
          <p:nvPr/>
        </p:nvSpPr>
        <p:spPr>
          <a:xfrm>
            <a:off x="4141168" y="1586645"/>
            <a:ext cx="1584000" cy="215444"/>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User #2_Tourist</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6" name="TextBox 85"/>
          <p:cNvSpPr txBox="1"/>
          <p:nvPr/>
        </p:nvSpPr>
        <p:spPr>
          <a:xfrm>
            <a:off x="5480374" y="1785926"/>
            <a:ext cx="2500330"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User #3</a:t>
            </a:r>
          </a:p>
          <a:p>
            <a:r>
              <a:rPr lang="en-US" altLang="ko-KR" sz="1400" dirty="0" smtClean="0">
                <a:solidFill>
                  <a:schemeClr val="tx1">
                    <a:lumMod val="50000"/>
                    <a:lumOff val="50000"/>
                  </a:schemeClr>
                </a:solidFill>
                <a:latin typeface="Arial" pitchFamily="34" charset="0"/>
                <a:cs typeface="Arial" pitchFamily="34" charset="0"/>
              </a:rPr>
              <a:t>Tab water user</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7" name="TextBox 86"/>
          <p:cNvSpPr txBox="1"/>
          <p:nvPr/>
        </p:nvSpPr>
        <p:spPr>
          <a:xfrm>
            <a:off x="6041376" y="2428868"/>
            <a:ext cx="2745466"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User #4</a:t>
            </a:r>
          </a:p>
          <a:p>
            <a:r>
              <a:rPr lang="en-US" altLang="ko-KR" sz="1400" dirty="0" smtClean="0">
                <a:solidFill>
                  <a:schemeClr val="tx1">
                    <a:lumMod val="50000"/>
                    <a:lumOff val="50000"/>
                  </a:schemeClr>
                </a:solidFill>
                <a:latin typeface="Arial" pitchFamily="34" charset="0"/>
                <a:cs typeface="Arial" pitchFamily="34" charset="0"/>
              </a:rPr>
              <a:t>Sewerage user</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8" name="TextBox 87"/>
          <p:cNvSpPr txBox="1"/>
          <p:nvPr/>
        </p:nvSpPr>
        <p:spPr>
          <a:xfrm>
            <a:off x="6429387" y="3000372"/>
            <a:ext cx="2463787"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User #5</a:t>
            </a:r>
          </a:p>
          <a:p>
            <a:r>
              <a:rPr lang="en-US" altLang="ko-KR" sz="1400" dirty="0" smtClean="0">
                <a:solidFill>
                  <a:schemeClr val="tx1">
                    <a:lumMod val="50000"/>
                    <a:lumOff val="50000"/>
                  </a:schemeClr>
                </a:solidFill>
                <a:latin typeface="Arial" pitchFamily="34" charset="0"/>
                <a:cs typeface="Arial" pitchFamily="34" charset="0"/>
              </a:rPr>
              <a:t>Highway User</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89" name="TextBox 88"/>
          <p:cNvSpPr txBox="1"/>
          <p:nvPr/>
        </p:nvSpPr>
        <p:spPr>
          <a:xfrm>
            <a:off x="6564985" y="3732333"/>
            <a:ext cx="721659"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User #6</a:t>
            </a:r>
          </a:p>
          <a:p>
            <a:r>
              <a:rPr lang="en-US" altLang="ko-KR" sz="1400" dirty="0" smtClean="0">
                <a:solidFill>
                  <a:schemeClr val="tx1">
                    <a:lumMod val="50000"/>
                    <a:lumOff val="50000"/>
                  </a:schemeClr>
                </a:solidFill>
                <a:latin typeface="Arial" pitchFamily="34" charset="0"/>
                <a:cs typeface="Arial" pitchFamily="34" charset="0"/>
              </a:rPr>
              <a:t>Tenant</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90" name="TextBox 89"/>
          <p:cNvSpPr txBox="1"/>
          <p:nvPr/>
        </p:nvSpPr>
        <p:spPr>
          <a:xfrm>
            <a:off x="6357951" y="4569749"/>
            <a:ext cx="857256"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Owner #1</a:t>
            </a:r>
          </a:p>
          <a:p>
            <a:r>
              <a:rPr lang="en-US" altLang="ko-KR" sz="1400" dirty="0" smtClean="0">
                <a:solidFill>
                  <a:schemeClr val="tx1">
                    <a:lumMod val="50000"/>
                    <a:lumOff val="50000"/>
                  </a:schemeClr>
                </a:solidFill>
                <a:latin typeface="Arial" pitchFamily="34" charset="0"/>
                <a:cs typeface="Arial" pitchFamily="34" charset="0"/>
              </a:rPr>
              <a:t>Lodge</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91" name="TextBox 90"/>
          <p:cNvSpPr txBox="1"/>
          <p:nvPr/>
        </p:nvSpPr>
        <p:spPr>
          <a:xfrm>
            <a:off x="5977900" y="5284129"/>
            <a:ext cx="880116"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Owner #2</a:t>
            </a:r>
          </a:p>
          <a:p>
            <a:r>
              <a:rPr lang="en-US" altLang="ko-KR" sz="1400" dirty="0" smtClean="0">
                <a:solidFill>
                  <a:schemeClr val="tx1">
                    <a:lumMod val="50000"/>
                    <a:lumOff val="50000"/>
                  </a:schemeClr>
                </a:solidFill>
                <a:latin typeface="Arial" pitchFamily="34" charset="0"/>
                <a:cs typeface="Arial" pitchFamily="34" charset="0"/>
              </a:rPr>
              <a:t>Office</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92" name="TextBox 91"/>
          <p:cNvSpPr txBox="1"/>
          <p:nvPr/>
        </p:nvSpPr>
        <p:spPr>
          <a:xfrm>
            <a:off x="4857752" y="5715016"/>
            <a:ext cx="2071702"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Owner#3</a:t>
            </a:r>
          </a:p>
          <a:p>
            <a:r>
              <a:rPr lang="en-US" altLang="ko-KR" sz="1400" dirty="0" smtClean="0">
                <a:solidFill>
                  <a:schemeClr val="tx1">
                    <a:lumMod val="50000"/>
                    <a:lumOff val="50000"/>
                  </a:schemeClr>
                </a:solidFill>
                <a:latin typeface="Arial" pitchFamily="34" charset="0"/>
                <a:cs typeface="Arial" pitchFamily="34" charset="0"/>
              </a:rPr>
              <a:t>Asset management Corp.</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93" name="TextBox 92"/>
          <p:cNvSpPr txBox="1"/>
          <p:nvPr/>
        </p:nvSpPr>
        <p:spPr>
          <a:xfrm>
            <a:off x="3747478" y="5998509"/>
            <a:ext cx="967398" cy="430887"/>
          </a:xfrm>
          <a:prstGeom prst="rect">
            <a:avLst/>
          </a:prstGeom>
          <a:noFill/>
        </p:spPr>
        <p:txBody>
          <a:bodyPr wrap="square" lIns="0" tIns="0" rIns="0" bIns="0" rtlCol="0">
            <a:spAutoFit/>
          </a:bodyPr>
          <a:lstStyle/>
          <a:p>
            <a:r>
              <a:rPr lang="en-US" altLang="ko-KR" sz="1400" dirty="0" smtClean="0">
                <a:solidFill>
                  <a:schemeClr val="tx1">
                    <a:lumMod val="50000"/>
                    <a:lumOff val="50000"/>
                  </a:schemeClr>
                </a:solidFill>
                <a:latin typeface="Arial" pitchFamily="34" charset="0"/>
                <a:cs typeface="Arial" pitchFamily="34" charset="0"/>
              </a:rPr>
              <a:t>Sub Con #1</a:t>
            </a:r>
          </a:p>
          <a:p>
            <a:r>
              <a:rPr lang="en-US" altLang="ko-KR" sz="1400" dirty="0" smtClean="0">
                <a:solidFill>
                  <a:schemeClr val="tx1">
                    <a:lumMod val="50000"/>
                    <a:lumOff val="50000"/>
                  </a:schemeClr>
                </a:solidFill>
                <a:latin typeface="Arial" pitchFamily="34" charset="0"/>
                <a:cs typeface="Arial" pitchFamily="34" charset="0"/>
              </a:rPr>
              <a:t>Reinforcing</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94" name="TextBox 93"/>
          <p:cNvSpPr txBox="1"/>
          <p:nvPr/>
        </p:nvSpPr>
        <p:spPr>
          <a:xfrm>
            <a:off x="2677899" y="5712757"/>
            <a:ext cx="1011873" cy="430887"/>
          </a:xfrm>
          <a:prstGeom prst="rect">
            <a:avLst/>
          </a:prstGeom>
          <a:noFill/>
        </p:spPr>
        <p:txBody>
          <a:bodyPr wrap="square" lIns="0" tIns="0" rIns="0" bIns="0" rtlCol="0">
            <a:spAutoFit/>
          </a:bodyPr>
          <a:lstStyle/>
          <a:p>
            <a:pPr algn="r"/>
            <a:r>
              <a:rPr lang="en-US" altLang="ko-KR" sz="1400" dirty="0" smtClean="0">
                <a:solidFill>
                  <a:schemeClr val="tx1">
                    <a:lumMod val="50000"/>
                    <a:lumOff val="50000"/>
                  </a:schemeClr>
                </a:solidFill>
                <a:latin typeface="Arial" pitchFamily="34" charset="0"/>
                <a:cs typeface="Arial" pitchFamily="34" charset="0"/>
              </a:rPr>
              <a:t>Sub Con #2</a:t>
            </a:r>
          </a:p>
          <a:p>
            <a:pPr algn="r"/>
            <a:r>
              <a:rPr lang="en-US" altLang="ko-KR" sz="1400" dirty="0" smtClean="0">
                <a:solidFill>
                  <a:schemeClr val="tx1">
                    <a:lumMod val="50000"/>
                    <a:lumOff val="50000"/>
                  </a:schemeClr>
                </a:solidFill>
                <a:latin typeface="Arial" pitchFamily="34" charset="0"/>
                <a:cs typeface="Arial" pitchFamily="34" charset="0"/>
              </a:rPr>
              <a:t>Concrete</a:t>
            </a:r>
            <a:endParaRPr lang="ko-KR" altLang="en-US" sz="1400" dirty="0" smtClean="0">
              <a:solidFill>
                <a:schemeClr val="tx1">
                  <a:lumMod val="50000"/>
                  <a:lumOff val="50000"/>
                </a:schemeClr>
              </a:solidFill>
              <a:latin typeface="Arial" pitchFamily="34" charset="0"/>
              <a:cs typeface="Arial" pitchFamily="34" charset="0"/>
            </a:endParaRPr>
          </a:p>
        </p:txBody>
      </p:sp>
      <p:sp>
        <p:nvSpPr>
          <p:cNvPr id="95" name="TextBox 94"/>
          <p:cNvSpPr txBox="1"/>
          <p:nvPr/>
        </p:nvSpPr>
        <p:spPr>
          <a:xfrm>
            <a:off x="2285984" y="1712229"/>
            <a:ext cx="1571636" cy="430887"/>
          </a:xfrm>
          <a:prstGeom prst="rect">
            <a:avLst/>
          </a:prstGeom>
          <a:noFill/>
        </p:spPr>
        <p:txBody>
          <a:bodyPr wrap="square" lIns="0" tIns="0" rIns="0" bIns="0" rtlCol="0">
            <a:spAutoFit/>
          </a:bodyPr>
          <a:lstStyle/>
          <a:p>
            <a:pPr algn="ctr"/>
            <a:r>
              <a:rPr lang="en-US" altLang="ko-KR" sz="1400" dirty="0" smtClean="0">
                <a:solidFill>
                  <a:schemeClr val="tx1">
                    <a:lumMod val="50000"/>
                    <a:lumOff val="50000"/>
                  </a:schemeClr>
                </a:solidFill>
                <a:latin typeface="Arial" pitchFamily="34" charset="0"/>
                <a:cs typeface="Arial" pitchFamily="34" charset="0"/>
              </a:rPr>
              <a:t>User #1</a:t>
            </a:r>
          </a:p>
          <a:p>
            <a:pPr algn="ctr"/>
            <a:r>
              <a:rPr lang="en-US" altLang="ko-KR" sz="1400" dirty="0" smtClean="0">
                <a:solidFill>
                  <a:schemeClr val="tx1">
                    <a:lumMod val="50000"/>
                    <a:lumOff val="50000"/>
                  </a:schemeClr>
                </a:solidFill>
                <a:latin typeface="Arial" pitchFamily="34" charset="0"/>
                <a:cs typeface="Arial" pitchFamily="34" charset="0"/>
              </a:rPr>
              <a:t>Subway user</a:t>
            </a:r>
            <a:endParaRPr lang="ko-KR" altLang="en-US" sz="1400" dirty="0" smtClean="0">
              <a:solidFill>
                <a:schemeClr val="tx1">
                  <a:lumMod val="50000"/>
                  <a:lumOff val="50000"/>
                </a:schemeClr>
              </a:solidFill>
              <a:latin typeface="Arial" pitchFamily="34" charset="0"/>
              <a:cs typeface="Arial" pitchFamily="34" charset="0"/>
            </a:endParaRPr>
          </a:p>
        </p:txBody>
      </p:sp>
      <p:pic>
        <p:nvPicPr>
          <p:cNvPr id="103" name="Picture 3" descr="C:\Users\NT900X3G\Desktop\home.png"/>
          <p:cNvPicPr>
            <a:picLocks noChangeAspect="1" noChangeArrowheads="1"/>
          </p:cNvPicPr>
          <p:nvPr/>
        </p:nvPicPr>
        <p:blipFill>
          <a:blip r:embed="rId3" cstate="print"/>
          <a:srcRect/>
          <a:stretch>
            <a:fillRect/>
          </a:stretch>
        </p:blipFill>
        <p:spPr bwMode="auto">
          <a:xfrm>
            <a:off x="3602666" y="5357826"/>
            <a:ext cx="360000" cy="360000"/>
          </a:xfrm>
          <a:prstGeom prst="rect">
            <a:avLst/>
          </a:prstGeom>
          <a:solidFill>
            <a:schemeClr val="accent1">
              <a:lumMod val="20000"/>
              <a:lumOff val="80000"/>
            </a:schemeClr>
          </a:solidFill>
        </p:spPr>
      </p:pic>
      <p:pic>
        <p:nvPicPr>
          <p:cNvPr id="104" name="Picture 3" descr="C:\Users\NT900X3G\Desktop\home.png"/>
          <p:cNvPicPr>
            <a:picLocks noChangeAspect="1" noChangeArrowheads="1"/>
          </p:cNvPicPr>
          <p:nvPr/>
        </p:nvPicPr>
        <p:blipFill>
          <a:blip r:embed="rId3" cstate="print"/>
          <a:srcRect/>
          <a:stretch>
            <a:fillRect/>
          </a:stretch>
        </p:blipFill>
        <p:spPr bwMode="auto">
          <a:xfrm>
            <a:off x="4392000" y="5572140"/>
            <a:ext cx="360000" cy="360000"/>
          </a:xfrm>
          <a:prstGeom prst="rect">
            <a:avLst/>
          </a:prstGeom>
          <a:solidFill>
            <a:schemeClr val="accent1">
              <a:lumMod val="20000"/>
              <a:lumOff val="80000"/>
            </a:schemeClr>
          </a:solidFill>
        </p:spPr>
      </p:pic>
      <p:pic>
        <p:nvPicPr>
          <p:cNvPr id="106" name="Picture 3" descr="C:\Users\NT900X3G\Desktop\home.png"/>
          <p:cNvPicPr>
            <a:picLocks noChangeAspect="1" noChangeArrowheads="1"/>
          </p:cNvPicPr>
          <p:nvPr/>
        </p:nvPicPr>
        <p:blipFill>
          <a:blip r:embed="rId3" cstate="print"/>
          <a:srcRect/>
          <a:stretch>
            <a:fillRect/>
          </a:stretch>
        </p:blipFill>
        <p:spPr bwMode="auto">
          <a:xfrm>
            <a:off x="5123184" y="5367986"/>
            <a:ext cx="360000" cy="360000"/>
          </a:xfrm>
          <a:prstGeom prst="rect">
            <a:avLst/>
          </a:prstGeom>
          <a:solidFill>
            <a:schemeClr val="bg2">
              <a:lumMod val="90000"/>
            </a:schemeClr>
          </a:solidFill>
        </p:spPr>
      </p:pic>
      <p:sp>
        <p:nvSpPr>
          <p:cNvPr id="96" name="TextBox 95"/>
          <p:cNvSpPr txBox="1"/>
          <p:nvPr/>
        </p:nvSpPr>
        <p:spPr>
          <a:xfrm>
            <a:off x="250825" y="1643049"/>
            <a:ext cx="1963721" cy="648000"/>
          </a:xfrm>
          <a:prstGeom prst="rect">
            <a:avLst/>
          </a:prstGeom>
          <a:solidFill>
            <a:schemeClr val="accent2">
              <a:lumMod val="40000"/>
              <a:lumOff val="60000"/>
            </a:schemeClr>
          </a:solidFill>
        </p:spPr>
        <p:txBody>
          <a:bodyPr wrap="square" lIns="36000" rIns="36000" rtlCol="0">
            <a:spAutoFit/>
          </a:bodyPr>
          <a:lstStyle/>
          <a:p>
            <a:pPr algn="ctr"/>
            <a:r>
              <a:rPr lang="en-US" altLang="ko-KR" b="1" dirty="0" err="1" smtClean="0">
                <a:latin typeface="Arial" pitchFamily="34" charset="0"/>
                <a:cs typeface="Arial" pitchFamily="34" charset="0"/>
              </a:rPr>
              <a:t>Gene_Con</a:t>
            </a:r>
            <a:endParaRPr lang="en-US" altLang="ko-KR" b="1" dirty="0" smtClean="0">
              <a:latin typeface="Arial" pitchFamily="34" charset="0"/>
              <a:cs typeface="Arial" pitchFamily="34" charset="0"/>
            </a:endParaRPr>
          </a:p>
          <a:p>
            <a:pPr algn="ctr"/>
            <a:r>
              <a:rPr lang="en-US" altLang="ko-KR" sz="1400" dirty="0" smtClean="0">
                <a:latin typeface="Arial" pitchFamily="34" charset="0"/>
                <a:cs typeface="Arial" pitchFamily="34" charset="0"/>
              </a:rPr>
              <a:t>less management cost</a:t>
            </a:r>
            <a:endParaRPr lang="ko-KR" altLang="en-US" sz="1400" dirty="0" err="1" smtClean="0">
              <a:latin typeface="Arial" pitchFamily="34" charset="0"/>
              <a:cs typeface="Arial" pitchFamily="34" charset="0"/>
            </a:endParaRPr>
          </a:p>
        </p:txBody>
      </p:sp>
      <p:sp>
        <p:nvSpPr>
          <p:cNvPr id="98" name="직사각형 97"/>
          <p:cNvSpPr/>
          <p:nvPr/>
        </p:nvSpPr>
        <p:spPr>
          <a:xfrm>
            <a:off x="250825" y="3243380"/>
            <a:ext cx="1670572" cy="900000"/>
          </a:xfrm>
          <a:prstGeom prst="rect">
            <a:avLst/>
          </a:prstGeom>
          <a:solidFill>
            <a:schemeClr val="accent4">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altLang="ko-KR" sz="1600" b="1" dirty="0" smtClean="0">
                <a:solidFill>
                  <a:schemeClr val="tx1">
                    <a:lumMod val="75000"/>
                    <a:lumOff val="25000"/>
                  </a:schemeClr>
                </a:solidFill>
                <a:latin typeface="Arial" pitchFamily="34" charset="0"/>
                <a:cs typeface="Arial" pitchFamily="34" charset="0"/>
              </a:rPr>
              <a:t>SVC Provider</a:t>
            </a:r>
          </a:p>
          <a:p>
            <a:pPr marL="266700" indent="-185738">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provides SVC as users want</a:t>
            </a:r>
            <a:endParaRPr lang="en-US" altLang="ko-KR" sz="1400" dirty="0" smtClean="0">
              <a:solidFill>
                <a:schemeClr val="tx1">
                  <a:lumMod val="75000"/>
                  <a:lumOff val="25000"/>
                </a:schemeClr>
              </a:solidFill>
              <a:latin typeface="Arial" pitchFamily="34" charset="0"/>
              <a:cs typeface="Arial" pitchFamily="34" charset="0"/>
            </a:endParaRPr>
          </a:p>
        </p:txBody>
      </p:sp>
      <p:sp>
        <p:nvSpPr>
          <p:cNvPr id="99" name="직사각형 98"/>
          <p:cNvSpPr/>
          <p:nvPr/>
        </p:nvSpPr>
        <p:spPr>
          <a:xfrm>
            <a:off x="6823121" y="1603638"/>
            <a:ext cx="2035159" cy="828000"/>
          </a:xfrm>
          <a:prstGeom prst="rect">
            <a:avLst/>
          </a:prstGeom>
          <a:solidFill>
            <a:schemeClr val="accent2">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altLang="ko-KR" sz="1600" b="1" dirty="0" smtClean="0">
                <a:solidFill>
                  <a:schemeClr val="tx1">
                    <a:lumMod val="75000"/>
                    <a:lumOff val="25000"/>
                  </a:schemeClr>
                </a:solidFill>
                <a:latin typeface="Arial" pitchFamily="34" charset="0"/>
                <a:cs typeface="Arial" pitchFamily="34" charset="0"/>
              </a:rPr>
              <a:t>USER Group</a:t>
            </a:r>
          </a:p>
          <a:p>
            <a:pPr marL="173038" indent="-92075">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Proper usage of building</a:t>
            </a:r>
          </a:p>
          <a:p>
            <a:pPr marL="173038" indent="-92075">
              <a:buFont typeface="Wingdings" pitchFamily="2" charset="2"/>
              <a:buChar char="Ø"/>
            </a:pPr>
            <a:endParaRPr lang="ko-KR" altLang="en-US" sz="1400" dirty="0">
              <a:solidFill>
                <a:schemeClr val="tx1">
                  <a:lumMod val="75000"/>
                  <a:lumOff val="25000"/>
                </a:schemeClr>
              </a:solidFill>
              <a:latin typeface="Arial" pitchFamily="34" charset="0"/>
              <a:cs typeface="Arial" pitchFamily="34" charset="0"/>
            </a:endParaRPr>
          </a:p>
        </p:txBody>
      </p:sp>
      <p:sp>
        <p:nvSpPr>
          <p:cNvPr id="100" name="직사각형 99"/>
          <p:cNvSpPr/>
          <p:nvPr/>
        </p:nvSpPr>
        <p:spPr>
          <a:xfrm>
            <a:off x="6902159" y="4929198"/>
            <a:ext cx="1956121" cy="1044000"/>
          </a:xfrm>
          <a:prstGeom prst="rect">
            <a:avLst/>
          </a:prstGeom>
          <a:solidFill>
            <a:schemeClr val="bg2">
              <a:lumMod val="9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p>
            <a:r>
              <a:rPr lang="en-US" altLang="ko-KR" sz="1600" b="1" dirty="0" smtClean="0">
                <a:solidFill>
                  <a:schemeClr val="tx1">
                    <a:lumMod val="75000"/>
                    <a:lumOff val="25000"/>
                  </a:schemeClr>
                </a:solidFill>
                <a:latin typeface="Arial" pitchFamily="34" charset="0"/>
                <a:cs typeface="Arial" pitchFamily="34" charset="0"/>
              </a:rPr>
              <a:t>Owner Group</a:t>
            </a:r>
          </a:p>
          <a:p>
            <a:pPr marL="266700" indent="-185738">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has exactly same property</a:t>
            </a:r>
            <a:r>
              <a:rPr lang="ko-KR" altLang="en-US" sz="1400" dirty="0" smtClean="0">
                <a:solidFill>
                  <a:schemeClr val="tx1">
                    <a:lumMod val="65000"/>
                    <a:lumOff val="35000"/>
                  </a:schemeClr>
                </a:solidFill>
                <a:latin typeface="Arial" pitchFamily="34" charset="0"/>
                <a:cs typeface="Arial" pitchFamily="34" charset="0"/>
              </a:rPr>
              <a:t> </a:t>
            </a:r>
            <a:r>
              <a:rPr lang="en-US" altLang="ko-KR" sz="1400" dirty="0" smtClean="0">
                <a:solidFill>
                  <a:schemeClr val="tx1">
                    <a:lumMod val="65000"/>
                    <a:lumOff val="35000"/>
                  </a:schemeClr>
                </a:solidFill>
                <a:latin typeface="Arial" pitchFamily="34" charset="0"/>
                <a:cs typeface="Arial" pitchFamily="34" charset="0"/>
              </a:rPr>
              <a:t>as planned</a:t>
            </a:r>
          </a:p>
          <a:p>
            <a:pPr marL="266700" indent="-185738">
              <a:buFont typeface="Wingdings" pitchFamily="2" charset="2"/>
              <a:buChar char="Ø"/>
            </a:pPr>
            <a:r>
              <a:rPr lang="en-US" altLang="ko-KR" sz="1400" dirty="0" smtClean="0">
                <a:solidFill>
                  <a:schemeClr val="tx1">
                    <a:lumMod val="65000"/>
                    <a:lumOff val="35000"/>
                  </a:schemeClr>
                </a:solidFill>
                <a:latin typeface="Arial" pitchFamily="34" charset="0"/>
                <a:cs typeface="Arial" pitchFamily="34" charset="0"/>
              </a:rPr>
              <a:t>No over budget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3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amond(out)">
                                      <p:cBhvr>
                                        <p:cTn id="7" dur="3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97"/>
                                        </p:tgtEl>
                                        <p:attrNameLst>
                                          <p:attrName>style.visibility</p:attrName>
                                        </p:attrNameLst>
                                      </p:cBhvr>
                                      <p:to>
                                        <p:strVal val="visible"/>
                                      </p:to>
                                    </p:set>
                                    <p:animEffect transition="in" filter="wipe(up)">
                                      <p:cBhvr>
                                        <p:cTn id="12" dur="2000"/>
                                        <p:tgtEl>
                                          <p:spTgt spid="9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grpId="0" nodeType="clickEffect">
                                  <p:stCondLst>
                                    <p:cond delay="0"/>
                                  </p:stCondLst>
                                  <p:childTnLst>
                                    <p:set>
                                      <p:cBhvr>
                                        <p:cTn id="16" dur="1" fill="hold">
                                          <p:stCondLst>
                                            <p:cond delay="0"/>
                                          </p:stCondLst>
                                        </p:cTn>
                                        <p:tgtEl>
                                          <p:spTgt spid="99"/>
                                        </p:tgtEl>
                                        <p:attrNameLst>
                                          <p:attrName>style.visibility</p:attrName>
                                        </p:attrNameLst>
                                      </p:cBhvr>
                                      <p:to>
                                        <p:strVal val="visible"/>
                                      </p:to>
                                    </p:set>
                                    <p:animEffect transition="in" filter="wipe(up)">
                                      <p:cBhvr>
                                        <p:cTn id="17" dur="2000"/>
                                        <p:tgtEl>
                                          <p:spTgt spid="9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wipe(up)">
                                      <p:cBhvr>
                                        <p:cTn id="22" dur="20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1" fill="hold" grpId="0" nodeType="clickEffect">
                                  <p:stCondLst>
                                    <p:cond delay="0"/>
                                  </p:stCondLst>
                                  <p:childTnLst>
                                    <p:set>
                                      <p:cBhvr>
                                        <p:cTn id="26" dur="1" fill="hold">
                                          <p:stCondLst>
                                            <p:cond delay="0"/>
                                          </p:stCondLst>
                                        </p:cTn>
                                        <p:tgtEl>
                                          <p:spTgt spid="98"/>
                                        </p:tgtEl>
                                        <p:attrNameLst>
                                          <p:attrName>style.visibility</p:attrName>
                                        </p:attrNameLst>
                                      </p:cBhvr>
                                      <p:to>
                                        <p:strVal val="visible"/>
                                      </p:to>
                                    </p:set>
                                    <p:animEffect transition="in" filter="wipe(up)">
                                      <p:cBhvr>
                                        <p:cTn id="27" dur="2000"/>
                                        <p:tgtEl>
                                          <p:spTgt spid="9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grpId="0" nodeType="clickEffect">
                                  <p:stCondLst>
                                    <p:cond delay="0"/>
                                  </p:stCondLst>
                                  <p:childTnLst>
                                    <p:set>
                                      <p:cBhvr>
                                        <p:cTn id="31" dur="1" fill="hold">
                                          <p:stCondLst>
                                            <p:cond delay="0"/>
                                          </p:stCondLst>
                                        </p:cTn>
                                        <p:tgtEl>
                                          <p:spTgt spid="96"/>
                                        </p:tgtEl>
                                        <p:attrNameLst>
                                          <p:attrName>style.visibility</p:attrName>
                                        </p:attrNameLst>
                                      </p:cBhvr>
                                      <p:to>
                                        <p:strVal val="visible"/>
                                      </p:to>
                                    </p:set>
                                    <p:animEffect transition="in" filter="wipe(up)">
                                      <p:cBhvr>
                                        <p:cTn id="32" dur="2000"/>
                                        <p:tgtEl>
                                          <p:spTgt spid="9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6" grpId="0" animBg="1"/>
      <p:bldP spid="98"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mn-ea"/>
                <a:cs typeface="Arial" pitchFamily="34" charset="0"/>
              </a:rPr>
              <a:t>Market Forecast</a:t>
            </a:r>
            <a:endParaRPr lang="ko-KR" altLang="en-US" sz="2800" b="1" dirty="0">
              <a:solidFill>
                <a:schemeClr val="accent1"/>
              </a:solidFill>
              <a:latin typeface="Arial" pitchFamily="34" charset="0"/>
              <a:ea typeface="+mn-ea"/>
              <a:cs typeface="Arial" pitchFamily="34" charset="0"/>
            </a:endParaRPr>
          </a:p>
        </p:txBody>
      </p:sp>
      <p:sp>
        <p:nvSpPr>
          <p:cNvPr id="5" name="TextBox 4"/>
          <p:cNvSpPr txBox="1"/>
          <p:nvPr/>
        </p:nvSpPr>
        <p:spPr>
          <a:xfrm>
            <a:off x="250825" y="692150"/>
            <a:ext cx="8642350" cy="830997"/>
          </a:xfrm>
          <a:prstGeom prst="rect">
            <a:avLst/>
          </a:prstGeom>
          <a:noFill/>
        </p:spPr>
        <p:txBody>
          <a:bodyPr wrap="square" rtlCol="0">
            <a:spAutoFit/>
          </a:bodyPr>
          <a:lstStyle/>
          <a:p>
            <a:pPr lvl="0" algn="ctr"/>
            <a:r>
              <a:rPr lang="en-US" altLang="ko-KR" sz="2400" b="1" dirty="0" err="1" smtClean="0">
                <a:solidFill>
                  <a:schemeClr val="accent1"/>
                </a:solidFill>
                <a:latin typeface="Arial" pitchFamily="34" charset="0"/>
                <a:cs typeface="Arial" pitchFamily="34" charset="0"/>
              </a:rPr>
              <a:t>Daehan’s</a:t>
            </a:r>
            <a:r>
              <a:rPr lang="en-US" altLang="ko-KR" sz="2400" b="1" dirty="0" smtClean="0">
                <a:solidFill>
                  <a:schemeClr val="accent1"/>
                </a:solidFill>
                <a:latin typeface="Arial" pitchFamily="34" charset="0"/>
                <a:cs typeface="Arial" pitchFamily="34" charset="0"/>
              </a:rPr>
              <a:t> captive market of 791m as SOM &amp;</a:t>
            </a:r>
          </a:p>
          <a:p>
            <a:pPr lvl="0" algn="ctr"/>
            <a:r>
              <a:rPr lang="en-US" altLang="ko-KR" sz="2400" b="1" dirty="0" smtClean="0">
                <a:solidFill>
                  <a:schemeClr val="accent1"/>
                </a:solidFill>
                <a:latin typeface="Arial" pitchFamily="34" charset="0"/>
                <a:cs typeface="Arial" pitchFamily="34" charset="0"/>
              </a:rPr>
              <a:t>if just 1% of value as TAM, 1B+</a:t>
            </a:r>
            <a:endParaRPr lang="ko-KR" altLang="en-US" sz="2400" b="1" dirty="0" smtClean="0">
              <a:solidFill>
                <a:schemeClr val="accent1"/>
              </a:solidFill>
              <a:latin typeface="Arial" pitchFamily="34" charset="0"/>
              <a:cs typeface="Arial" pitchFamily="34" charset="0"/>
            </a:endParaRPr>
          </a:p>
        </p:txBody>
      </p:sp>
      <p:sp>
        <p:nvSpPr>
          <p:cNvPr id="7" name="TextBox 6"/>
          <p:cNvSpPr txBox="1"/>
          <p:nvPr/>
        </p:nvSpPr>
        <p:spPr>
          <a:xfrm>
            <a:off x="1142976" y="5776080"/>
            <a:ext cx="2214578" cy="584775"/>
          </a:xfrm>
          <a:prstGeom prst="rect">
            <a:avLst/>
          </a:prstGeom>
          <a:noFill/>
        </p:spPr>
        <p:txBody>
          <a:bodyPr wrap="square" rtlCol="0">
            <a:spAutoFit/>
          </a:bodyPr>
          <a:lstStyle/>
          <a:p>
            <a:pPr algn="ctr"/>
            <a:r>
              <a:rPr lang="en-US" altLang="ko-KR" sz="2000" b="1" dirty="0" smtClean="0">
                <a:solidFill>
                  <a:schemeClr val="accent1"/>
                </a:solidFill>
                <a:latin typeface="Arial" pitchFamily="34" charset="0"/>
                <a:cs typeface="Arial" pitchFamily="34" charset="0"/>
              </a:rPr>
              <a:t>Sales of 2017</a:t>
            </a:r>
          </a:p>
          <a:p>
            <a:pPr algn="ctr"/>
            <a:r>
              <a:rPr lang="en-US" altLang="ko-KR" sz="1200" b="1" dirty="0" smtClean="0">
                <a:solidFill>
                  <a:schemeClr val="accent1"/>
                </a:solidFill>
                <a:latin typeface="Arial" pitchFamily="34" charset="0"/>
                <a:cs typeface="Arial" pitchFamily="34" charset="0"/>
              </a:rPr>
              <a:t>(USD )</a:t>
            </a:r>
            <a:endParaRPr lang="ko-KR" altLang="en-US" sz="1200" b="1" dirty="0" err="1" smtClean="0">
              <a:solidFill>
                <a:schemeClr val="accent1"/>
              </a:solidFill>
              <a:latin typeface="Arial" pitchFamily="34" charset="0"/>
              <a:cs typeface="Arial" pitchFamily="34" charset="0"/>
            </a:endParaRPr>
          </a:p>
        </p:txBody>
      </p:sp>
      <p:grpSp>
        <p:nvGrpSpPr>
          <p:cNvPr id="27" name="그룹 26"/>
          <p:cNvGrpSpPr/>
          <p:nvPr/>
        </p:nvGrpSpPr>
        <p:grpSpPr>
          <a:xfrm>
            <a:off x="1780539" y="4743520"/>
            <a:ext cx="939452" cy="972000"/>
            <a:chOff x="1780539" y="4809878"/>
            <a:chExt cx="939452" cy="972000"/>
          </a:xfrm>
          <a:solidFill>
            <a:schemeClr val="tx2">
              <a:lumMod val="40000"/>
              <a:lumOff val="60000"/>
            </a:schemeClr>
          </a:solidFill>
        </p:grpSpPr>
        <p:sp>
          <p:nvSpPr>
            <p:cNvPr id="16" name="직사각형 15"/>
            <p:cNvSpPr/>
            <p:nvPr/>
          </p:nvSpPr>
          <p:spPr>
            <a:xfrm>
              <a:off x="1782265" y="4809878"/>
              <a:ext cx="936000" cy="972000"/>
            </a:xfrm>
            <a:prstGeom prst="rect">
              <a:avLst/>
            </a:prstGeom>
            <a:grp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9" name="TextBox 8"/>
            <p:cNvSpPr txBox="1"/>
            <p:nvPr/>
          </p:nvSpPr>
          <p:spPr>
            <a:xfrm>
              <a:off x="1780539" y="5065046"/>
              <a:ext cx="939452" cy="461665"/>
            </a:xfrm>
            <a:prstGeom prst="rect">
              <a:avLst/>
            </a:prstGeom>
            <a:grpFill/>
          </p:spPr>
          <p:txBody>
            <a:bodyPr wrap="square" lIns="0" rIns="0" rtlCol="0">
              <a:spAutoFit/>
            </a:bodyPr>
            <a:lstStyle/>
            <a:p>
              <a:pPr algn="ctr"/>
              <a:r>
                <a:rPr lang="en-US" altLang="ko-KR" sz="2400" b="1" dirty="0" smtClean="0">
                  <a:latin typeface="Arial" pitchFamily="34" charset="0"/>
                  <a:cs typeface="Arial" pitchFamily="34" charset="0"/>
                </a:rPr>
                <a:t>381m</a:t>
              </a:r>
              <a:endParaRPr lang="ko-KR" altLang="en-US" sz="1400" b="1" dirty="0" err="1" smtClean="0">
                <a:latin typeface="Arial" pitchFamily="34" charset="0"/>
                <a:cs typeface="Arial" pitchFamily="34" charset="0"/>
              </a:endParaRPr>
            </a:p>
          </p:txBody>
        </p:sp>
      </p:grpSp>
      <p:grpSp>
        <p:nvGrpSpPr>
          <p:cNvPr id="26" name="그룹 25"/>
          <p:cNvGrpSpPr/>
          <p:nvPr/>
        </p:nvGrpSpPr>
        <p:grpSpPr>
          <a:xfrm>
            <a:off x="1780539" y="3369820"/>
            <a:ext cx="939452" cy="1332000"/>
            <a:chOff x="1780539" y="3436178"/>
            <a:chExt cx="939452" cy="1332000"/>
          </a:xfrm>
        </p:grpSpPr>
        <p:sp>
          <p:nvSpPr>
            <p:cNvPr id="15" name="직사각형 14"/>
            <p:cNvSpPr/>
            <p:nvPr/>
          </p:nvSpPr>
          <p:spPr>
            <a:xfrm>
              <a:off x="1782265" y="3436178"/>
              <a:ext cx="936000" cy="1332000"/>
            </a:xfrm>
            <a:prstGeom prst="rect">
              <a:avLst/>
            </a:prstGeom>
            <a:solidFill>
              <a:schemeClr val="accent1">
                <a:lumMod val="60000"/>
                <a:lumOff val="4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17" name="TextBox 16"/>
            <p:cNvSpPr txBox="1"/>
            <p:nvPr/>
          </p:nvSpPr>
          <p:spPr>
            <a:xfrm>
              <a:off x="1780539" y="3871346"/>
              <a:ext cx="939452" cy="461665"/>
            </a:xfrm>
            <a:prstGeom prst="rect">
              <a:avLst/>
            </a:prstGeom>
            <a:noFill/>
          </p:spPr>
          <p:txBody>
            <a:bodyPr wrap="square" lIns="0" rIns="0" rtlCol="0">
              <a:spAutoFit/>
            </a:bodyPr>
            <a:lstStyle/>
            <a:p>
              <a:pPr algn="ctr"/>
              <a:r>
                <a:rPr lang="en-US" altLang="ko-KR" sz="2400" b="1" dirty="0" smtClean="0">
                  <a:latin typeface="Arial" pitchFamily="34" charset="0"/>
                  <a:cs typeface="Arial" pitchFamily="34" charset="0"/>
                </a:rPr>
                <a:t>410m</a:t>
              </a:r>
              <a:endParaRPr lang="ko-KR" altLang="en-US" sz="1400" b="1" dirty="0" err="1" smtClean="0">
                <a:latin typeface="Arial" pitchFamily="34" charset="0"/>
                <a:cs typeface="Arial" pitchFamily="34" charset="0"/>
              </a:endParaRPr>
            </a:p>
          </p:txBody>
        </p:sp>
      </p:grpSp>
      <p:grpSp>
        <p:nvGrpSpPr>
          <p:cNvPr id="25" name="그룹 24"/>
          <p:cNvGrpSpPr/>
          <p:nvPr/>
        </p:nvGrpSpPr>
        <p:grpSpPr>
          <a:xfrm>
            <a:off x="1780539" y="2664224"/>
            <a:ext cx="939452" cy="648000"/>
            <a:chOff x="1780539" y="2730582"/>
            <a:chExt cx="939452" cy="648000"/>
          </a:xfrm>
        </p:grpSpPr>
        <p:sp>
          <p:nvSpPr>
            <p:cNvPr id="14" name="직사각형 13"/>
            <p:cNvSpPr/>
            <p:nvPr/>
          </p:nvSpPr>
          <p:spPr>
            <a:xfrm>
              <a:off x="1782265" y="2730582"/>
              <a:ext cx="936000" cy="648000"/>
            </a:xfrm>
            <a:prstGeom prst="rect">
              <a:avLst/>
            </a:prstGeom>
            <a:solidFill>
              <a:schemeClr val="accent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18" name="TextBox 17"/>
            <p:cNvSpPr txBox="1"/>
            <p:nvPr/>
          </p:nvSpPr>
          <p:spPr>
            <a:xfrm>
              <a:off x="1780539" y="2823750"/>
              <a:ext cx="939452" cy="461665"/>
            </a:xfrm>
            <a:prstGeom prst="rect">
              <a:avLst/>
            </a:prstGeom>
            <a:noFill/>
          </p:spPr>
          <p:txBody>
            <a:bodyPr wrap="square" lIns="0" rIns="0" rtlCol="0">
              <a:spAutoFit/>
            </a:bodyPr>
            <a:lstStyle/>
            <a:p>
              <a:pPr algn="ctr"/>
              <a:r>
                <a:rPr lang="en-US" altLang="ko-KR" sz="2400" b="1" dirty="0" smtClean="0">
                  <a:solidFill>
                    <a:schemeClr val="bg1"/>
                  </a:solidFill>
                  <a:latin typeface="Arial" pitchFamily="34" charset="0"/>
                  <a:cs typeface="Arial" pitchFamily="34" charset="0"/>
                </a:rPr>
                <a:t>107m</a:t>
              </a:r>
              <a:endParaRPr lang="ko-KR" altLang="en-US" sz="1400" b="1" dirty="0" err="1" smtClean="0">
                <a:solidFill>
                  <a:schemeClr val="bg1"/>
                </a:solidFill>
                <a:latin typeface="Arial" pitchFamily="34" charset="0"/>
                <a:cs typeface="Arial" pitchFamily="34" charset="0"/>
              </a:endParaRPr>
            </a:p>
          </p:txBody>
        </p:sp>
      </p:grpSp>
      <p:grpSp>
        <p:nvGrpSpPr>
          <p:cNvPr id="24" name="그룹 23"/>
          <p:cNvGrpSpPr/>
          <p:nvPr/>
        </p:nvGrpSpPr>
        <p:grpSpPr>
          <a:xfrm>
            <a:off x="1782265" y="2232317"/>
            <a:ext cx="936000" cy="461665"/>
            <a:chOff x="1782265" y="2298675"/>
            <a:chExt cx="936000" cy="461665"/>
          </a:xfrm>
        </p:grpSpPr>
        <p:sp>
          <p:nvSpPr>
            <p:cNvPr id="13" name="직사각형 12"/>
            <p:cNvSpPr/>
            <p:nvPr/>
          </p:nvSpPr>
          <p:spPr>
            <a:xfrm>
              <a:off x="1782265" y="2367507"/>
              <a:ext cx="936000" cy="3240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20" name="TextBox 19"/>
            <p:cNvSpPr txBox="1"/>
            <p:nvPr/>
          </p:nvSpPr>
          <p:spPr>
            <a:xfrm>
              <a:off x="1928794" y="2298675"/>
              <a:ext cx="642942" cy="461665"/>
            </a:xfrm>
            <a:prstGeom prst="rect">
              <a:avLst/>
            </a:prstGeom>
            <a:noFill/>
          </p:spPr>
          <p:txBody>
            <a:bodyPr wrap="square" lIns="0" rIns="0" rtlCol="0">
              <a:spAutoFit/>
            </a:bodyPr>
            <a:lstStyle/>
            <a:p>
              <a:pPr algn="ctr"/>
              <a:r>
                <a:rPr lang="en-US" altLang="ko-KR" sz="2400" b="1" dirty="0" smtClean="0">
                  <a:solidFill>
                    <a:schemeClr val="bg1"/>
                  </a:solidFill>
                  <a:latin typeface="Arial" pitchFamily="34" charset="0"/>
                  <a:cs typeface="Arial" pitchFamily="34" charset="0"/>
                </a:rPr>
                <a:t>31m</a:t>
              </a:r>
              <a:endParaRPr lang="ko-KR" altLang="en-US" sz="1400" b="1" dirty="0" err="1" smtClean="0">
                <a:solidFill>
                  <a:schemeClr val="bg1"/>
                </a:solidFill>
                <a:latin typeface="Arial" pitchFamily="34" charset="0"/>
                <a:cs typeface="Arial" pitchFamily="34" charset="0"/>
              </a:endParaRPr>
            </a:p>
          </p:txBody>
        </p:sp>
      </p:grpSp>
      <p:grpSp>
        <p:nvGrpSpPr>
          <p:cNvPr id="23" name="그룹 22"/>
          <p:cNvGrpSpPr/>
          <p:nvPr/>
        </p:nvGrpSpPr>
        <p:grpSpPr>
          <a:xfrm>
            <a:off x="1782265" y="1785926"/>
            <a:ext cx="936000" cy="463244"/>
            <a:chOff x="1782265" y="1852284"/>
            <a:chExt cx="936000" cy="463244"/>
          </a:xfrm>
        </p:grpSpPr>
        <p:sp>
          <p:nvSpPr>
            <p:cNvPr id="21" name="직사각형 20"/>
            <p:cNvSpPr/>
            <p:nvPr/>
          </p:nvSpPr>
          <p:spPr>
            <a:xfrm>
              <a:off x="1782265" y="1852284"/>
              <a:ext cx="936000" cy="463244"/>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22" name="TextBox 21"/>
            <p:cNvSpPr txBox="1"/>
            <p:nvPr/>
          </p:nvSpPr>
          <p:spPr>
            <a:xfrm>
              <a:off x="1857356" y="1853074"/>
              <a:ext cx="785818" cy="461665"/>
            </a:xfrm>
            <a:prstGeom prst="rect">
              <a:avLst/>
            </a:prstGeom>
            <a:noFill/>
          </p:spPr>
          <p:txBody>
            <a:bodyPr wrap="square" lIns="0" rIns="0" rtlCol="0">
              <a:spAutoFit/>
            </a:bodyPr>
            <a:lstStyle/>
            <a:p>
              <a:pPr algn="ctr"/>
              <a:r>
                <a:rPr lang="en-US" altLang="ko-KR" sz="2400" b="1" dirty="0" smtClean="0">
                  <a:solidFill>
                    <a:schemeClr val="bg1"/>
                  </a:solidFill>
                  <a:latin typeface="Arial" pitchFamily="34" charset="0"/>
                  <a:cs typeface="Arial" pitchFamily="34" charset="0"/>
                </a:rPr>
                <a:t>71m</a:t>
              </a:r>
              <a:endParaRPr lang="ko-KR" altLang="en-US" sz="1400" b="1" dirty="0" err="1" smtClean="0">
                <a:solidFill>
                  <a:schemeClr val="bg1"/>
                </a:solidFill>
                <a:latin typeface="Arial" pitchFamily="34" charset="0"/>
                <a:cs typeface="Arial" pitchFamily="34" charset="0"/>
              </a:endParaRPr>
            </a:p>
          </p:txBody>
        </p:sp>
      </p:grpSp>
      <p:sp>
        <p:nvSpPr>
          <p:cNvPr id="28" name="TextBox 27"/>
          <p:cNvSpPr txBox="1"/>
          <p:nvPr/>
        </p:nvSpPr>
        <p:spPr>
          <a:xfrm>
            <a:off x="550834" y="5060243"/>
            <a:ext cx="1214446" cy="338554"/>
          </a:xfrm>
          <a:prstGeom prst="rect">
            <a:avLst/>
          </a:prstGeom>
          <a:noFill/>
        </p:spPr>
        <p:txBody>
          <a:bodyPr wrap="square" rtlCol="0">
            <a:spAutoFit/>
          </a:bodyPr>
          <a:lstStyle/>
          <a:p>
            <a:pPr algn="r"/>
            <a:r>
              <a:rPr lang="en-US" altLang="ko-KR" sz="1600" b="1" dirty="0" smtClean="0">
                <a:solidFill>
                  <a:schemeClr val="accent1"/>
                </a:solidFill>
                <a:latin typeface="Arial" pitchFamily="34" charset="0"/>
                <a:cs typeface="Arial" pitchFamily="34" charset="0"/>
              </a:rPr>
              <a:t>Rebar</a:t>
            </a:r>
            <a:endParaRPr lang="ko-KR" altLang="en-US" sz="1600" b="1" dirty="0" err="1" smtClean="0">
              <a:solidFill>
                <a:schemeClr val="accent1"/>
              </a:solidFill>
              <a:latin typeface="Arial" pitchFamily="34" charset="0"/>
              <a:cs typeface="Arial" pitchFamily="34" charset="0"/>
            </a:endParaRPr>
          </a:p>
        </p:txBody>
      </p:sp>
      <p:sp>
        <p:nvSpPr>
          <p:cNvPr id="29" name="TextBox 28"/>
          <p:cNvSpPr txBox="1"/>
          <p:nvPr/>
        </p:nvSpPr>
        <p:spPr>
          <a:xfrm>
            <a:off x="550834" y="3743433"/>
            <a:ext cx="1214446" cy="584775"/>
          </a:xfrm>
          <a:prstGeom prst="rect">
            <a:avLst/>
          </a:prstGeom>
          <a:noFill/>
        </p:spPr>
        <p:txBody>
          <a:bodyPr wrap="square" rtlCol="0">
            <a:spAutoFit/>
          </a:bodyPr>
          <a:lstStyle/>
          <a:p>
            <a:pPr algn="r"/>
            <a:r>
              <a:rPr lang="en-US" altLang="ko-KR" sz="1600" b="1" dirty="0" smtClean="0">
                <a:solidFill>
                  <a:schemeClr val="accent1"/>
                </a:solidFill>
                <a:latin typeface="Arial" pitchFamily="34" charset="0"/>
                <a:cs typeface="Arial" pitchFamily="34" charset="0"/>
              </a:rPr>
              <a:t>Processed</a:t>
            </a:r>
          </a:p>
          <a:p>
            <a:pPr algn="r"/>
            <a:r>
              <a:rPr lang="en-US" altLang="ko-KR" sz="1600" b="1" dirty="0" smtClean="0">
                <a:solidFill>
                  <a:schemeClr val="accent1"/>
                </a:solidFill>
                <a:latin typeface="Arial" pitchFamily="34" charset="0"/>
                <a:cs typeface="Arial" pitchFamily="34" charset="0"/>
              </a:rPr>
              <a:t>Bar</a:t>
            </a:r>
            <a:endParaRPr lang="ko-KR" altLang="en-US" sz="1600" b="1" dirty="0" err="1" smtClean="0">
              <a:solidFill>
                <a:schemeClr val="accent1"/>
              </a:solidFill>
              <a:latin typeface="Arial" pitchFamily="34" charset="0"/>
              <a:cs typeface="Arial" pitchFamily="34" charset="0"/>
            </a:endParaRPr>
          </a:p>
        </p:txBody>
      </p:sp>
      <p:sp>
        <p:nvSpPr>
          <p:cNvPr id="30" name="TextBox 29"/>
          <p:cNvSpPr txBox="1"/>
          <p:nvPr/>
        </p:nvSpPr>
        <p:spPr>
          <a:xfrm>
            <a:off x="550834" y="2818947"/>
            <a:ext cx="1214446" cy="338554"/>
          </a:xfrm>
          <a:prstGeom prst="rect">
            <a:avLst/>
          </a:prstGeom>
          <a:noFill/>
        </p:spPr>
        <p:txBody>
          <a:bodyPr wrap="square" rtlCol="0">
            <a:spAutoFit/>
          </a:bodyPr>
          <a:lstStyle/>
          <a:p>
            <a:pPr algn="r"/>
            <a:r>
              <a:rPr lang="en-US" altLang="ko-KR" sz="1600" b="1" dirty="0" smtClean="0">
                <a:solidFill>
                  <a:schemeClr val="accent1"/>
                </a:solidFill>
                <a:latin typeface="Arial" pitchFamily="34" charset="0"/>
                <a:cs typeface="Arial" pitchFamily="34" charset="0"/>
              </a:rPr>
              <a:t>BIC</a:t>
            </a:r>
            <a:endParaRPr lang="ko-KR" altLang="en-US" sz="1600" b="1" dirty="0" err="1" smtClean="0">
              <a:solidFill>
                <a:schemeClr val="accent1"/>
              </a:solidFill>
              <a:latin typeface="Arial" pitchFamily="34" charset="0"/>
              <a:cs typeface="Arial" pitchFamily="34" charset="0"/>
            </a:endParaRPr>
          </a:p>
        </p:txBody>
      </p:sp>
      <p:sp>
        <p:nvSpPr>
          <p:cNvPr id="31" name="TextBox 30"/>
          <p:cNvSpPr txBox="1"/>
          <p:nvPr/>
        </p:nvSpPr>
        <p:spPr>
          <a:xfrm>
            <a:off x="550834" y="2293872"/>
            <a:ext cx="1214446" cy="338554"/>
          </a:xfrm>
          <a:prstGeom prst="rect">
            <a:avLst/>
          </a:prstGeom>
          <a:noFill/>
        </p:spPr>
        <p:txBody>
          <a:bodyPr wrap="square" rtlCol="0">
            <a:spAutoFit/>
          </a:bodyPr>
          <a:lstStyle/>
          <a:p>
            <a:pPr algn="r"/>
            <a:r>
              <a:rPr lang="en-US" altLang="ko-KR" sz="1600" b="1" dirty="0" smtClean="0">
                <a:solidFill>
                  <a:schemeClr val="accent1"/>
                </a:solidFill>
                <a:latin typeface="Arial" pitchFamily="34" charset="0"/>
                <a:cs typeface="Arial" pitchFamily="34" charset="0"/>
              </a:rPr>
              <a:t>Billet</a:t>
            </a:r>
            <a:endParaRPr lang="ko-KR" altLang="en-US" sz="1600" b="1" dirty="0" err="1" smtClean="0">
              <a:solidFill>
                <a:schemeClr val="accent1"/>
              </a:solidFill>
              <a:latin typeface="Arial" pitchFamily="34" charset="0"/>
              <a:cs typeface="Arial" pitchFamily="34" charset="0"/>
            </a:endParaRPr>
          </a:p>
        </p:txBody>
      </p:sp>
      <p:sp>
        <p:nvSpPr>
          <p:cNvPr id="32" name="TextBox 31"/>
          <p:cNvSpPr txBox="1"/>
          <p:nvPr/>
        </p:nvSpPr>
        <p:spPr>
          <a:xfrm>
            <a:off x="550834" y="1848271"/>
            <a:ext cx="1214446" cy="338554"/>
          </a:xfrm>
          <a:prstGeom prst="rect">
            <a:avLst/>
          </a:prstGeom>
          <a:noFill/>
        </p:spPr>
        <p:txBody>
          <a:bodyPr wrap="square" rtlCol="0">
            <a:spAutoFit/>
          </a:bodyPr>
          <a:lstStyle/>
          <a:p>
            <a:pPr algn="r"/>
            <a:r>
              <a:rPr lang="en-US" altLang="ko-KR" sz="1600" b="1" dirty="0" smtClean="0">
                <a:solidFill>
                  <a:schemeClr val="accent1"/>
                </a:solidFill>
                <a:latin typeface="Arial" pitchFamily="34" charset="0"/>
                <a:cs typeface="Arial" pitchFamily="34" charset="0"/>
              </a:rPr>
              <a:t>etc</a:t>
            </a:r>
            <a:endParaRPr lang="ko-KR" altLang="en-US" sz="1600" b="1" dirty="0" err="1" smtClean="0">
              <a:solidFill>
                <a:schemeClr val="accent1"/>
              </a:solidFill>
              <a:latin typeface="Arial" pitchFamily="34" charset="0"/>
              <a:cs typeface="Arial" pitchFamily="34" charset="0"/>
            </a:endParaRPr>
          </a:p>
        </p:txBody>
      </p:sp>
      <p:sp>
        <p:nvSpPr>
          <p:cNvPr id="34" name="TextBox 33"/>
          <p:cNvSpPr txBox="1"/>
          <p:nvPr/>
        </p:nvSpPr>
        <p:spPr>
          <a:xfrm>
            <a:off x="3857620" y="5435758"/>
            <a:ext cx="1428760" cy="400110"/>
          </a:xfrm>
          <a:prstGeom prst="rect">
            <a:avLst/>
          </a:prstGeom>
          <a:noFill/>
        </p:spPr>
        <p:txBody>
          <a:bodyPr wrap="square" rtlCol="0">
            <a:spAutoFit/>
          </a:bodyPr>
          <a:lstStyle/>
          <a:p>
            <a:pPr algn="ctr"/>
            <a:r>
              <a:rPr lang="en-US" altLang="ko-KR" sz="2000" b="1" dirty="0" smtClean="0">
                <a:solidFill>
                  <a:schemeClr val="accent1"/>
                </a:solidFill>
                <a:latin typeface="Arial" pitchFamily="34" charset="0"/>
                <a:cs typeface="Arial" pitchFamily="34" charset="0"/>
              </a:rPr>
              <a:t>Market</a:t>
            </a:r>
          </a:p>
        </p:txBody>
      </p:sp>
      <p:sp>
        <p:nvSpPr>
          <p:cNvPr id="35" name="타원 34"/>
          <p:cNvSpPr/>
          <p:nvPr/>
        </p:nvSpPr>
        <p:spPr>
          <a:xfrm>
            <a:off x="3041984" y="3000373"/>
            <a:ext cx="3060032" cy="2143140"/>
          </a:xfrm>
          <a:prstGeom prst="ellipse">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33" name="타원 32"/>
          <p:cNvSpPr/>
          <p:nvPr/>
        </p:nvSpPr>
        <p:spPr>
          <a:xfrm>
            <a:off x="3816000" y="4385827"/>
            <a:ext cx="1512000" cy="743060"/>
          </a:xfrm>
          <a:prstGeom prst="ellipse">
            <a:avLst/>
          </a:prstGeom>
          <a:solidFill>
            <a:schemeClr val="tx2">
              <a:lumMod val="40000"/>
              <a:lumOff val="6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38" name="TextBox 37"/>
          <p:cNvSpPr txBox="1"/>
          <p:nvPr/>
        </p:nvSpPr>
        <p:spPr>
          <a:xfrm>
            <a:off x="4036215" y="4640889"/>
            <a:ext cx="1071570" cy="461665"/>
          </a:xfrm>
          <a:prstGeom prst="rect">
            <a:avLst/>
          </a:prstGeom>
          <a:noFill/>
        </p:spPr>
        <p:txBody>
          <a:bodyPr wrap="square" rtlCol="0">
            <a:spAutoFit/>
          </a:bodyPr>
          <a:lstStyle/>
          <a:p>
            <a:pPr algn="ctr"/>
            <a:r>
              <a:rPr lang="en-US" altLang="ko-KR" sz="2400" b="1" dirty="0" smtClean="0">
                <a:latin typeface="Arial" pitchFamily="34" charset="0"/>
                <a:cs typeface="Arial" pitchFamily="34" charset="0"/>
              </a:rPr>
              <a:t>791m</a:t>
            </a:r>
          </a:p>
        </p:txBody>
      </p:sp>
      <p:sp>
        <p:nvSpPr>
          <p:cNvPr id="39" name="TextBox 38"/>
          <p:cNvSpPr txBox="1"/>
          <p:nvPr/>
        </p:nvSpPr>
        <p:spPr>
          <a:xfrm>
            <a:off x="3857620" y="3610277"/>
            <a:ext cx="1440562" cy="461665"/>
          </a:xfrm>
          <a:prstGeom prst="rect">
            <a:avLst/>
          </a:prstGeom>
          <a:noFill/>
        </p:spPr>
        <p:txBody>
          <a:bodyPr wrap="square" lIns="0" rIns="0" rtlCol="0">
            <a:spAutoFit/>
          </a:bodyPr>
          <a:lstStyle/>
          <a:p>
            <a:pPr algn="ctr"/>
            <a:r>
              <a:rPr lang="en-US" altLang="ko-KR" sz="2400" b="1" dirty="0" smtClean="0">
                <a:latin typeface="Arial" pitchFamily="34" charset="0"/>
                <a:cs typeface="Arial" pitchFamily="34" charset="0"/>
              </a:rPr>
              <a:t>1B +</a:t>
            </a:r>
          </a:p>
        </p:txBody>
      </p:sp>
      <p:sp>
        <p:nvSpPr>
          <p:cNvPr id="40" name="TextBox 39"/>
          <p:cNvSpPr txBox="1"/>
          <p:nvPr/>
        </p:nvSpPr>
        <p:spPr>
          <a:xfrm>
            <a:off x="4036215" y="4387856"/>
            <a:ext cx="1071570" cy="307777"/>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Arial" pitchFamily="34" charset="0"/>
                <a:cs typeface="Arial" pitchFamily="34" charset="0"/>
              </a:rPr>
              <a:t>(SOM</a:t>
            </a:r>
            <a:r>
              <a:rPr lang="en-US" altLang="ko-KR" sz="1400" b="1" dirty="0" smtClean="0">
                <a:latin typeface="Arial" pitchFamily="34" charset="0"/>
                <a:cs typeface="Arial" pitchFamily="34" charset="0"/>
              </a:rPr>
              <a:t>)</a:t>
            </a:r>
            <a:endParaRPr lang="ko-KR" altLang="en-US" sz="1400" b="1" dirty="0" err="1" smtClean="0">
              <a:latin typeface="Arial" pitchFamily="34" charset="0"/>
              <a:cs typeface="Arial" pitchFamily="34" charset="0"/>
            </a:endParaRPr>
          </a:p>
        </p:txBody>
      </p:sp>
      <p:sp>
        <p:nvSpPr>
          <p:cNvPr id="41" name="TextBox 40"/>
          <p:cNvSpPr txBox="1"/>
          <p:nvPr/>
        </p:nvSpPr>
        <p:spPr>
          <a:xfrm>
            <a:off x="4036215" y="3049785"/>
            <a:ext cx="1071570" cy="307777"/>
          </a:xfrm>
          <a:prstGeom prst="rect">
            <a:avLst/>
          </a:prstGeom>
          <a:noFill/>
        </p:spPr>
        <p:txBody>
          <a:bodyPr wrap="square" rtlCol="0">
            <a:spAutoFit/>
          </a:bodyPr>
          <a:lstStyle/>
          <a:p>
            <a:pPr algn="ctr"/>
            <a:r>
              <a:rPr lang="en-US" altLang="ko-KR" sz="1400" b="1" dirty="0" smtClean="0">
                <a:solidFill>
                  <a:schemeClr val="tx1">
                    <a:lumMod val="65000"/>
                    <a:lumOff val="35000"/>
                  </a:schemeClr>
                </a:solidFill>
                <a:latin typeface="Arial" pitchFamily="34" charset="0"/>
                <a:cs typeface="Arial" pitchFamily="34" charset="0"/>
              </a:rPr>
              <a:t>(TAM)</a:t>
            </a:r>
            <a:endParaRPr lang="ko-KR" altLang="en-US" sz="1400" b="1" dirty="0" err="1" smtClean="0">
              <a:solidFill>
                <a:schemeClr val="tx1">
                  <a:lumMod val="65000"/>
                  <a:lumOff val="35000"/>
                </a:schemeClr>
              </a:solidFill>
              <a:latin typeface="Arial" pitchFamily="34" charset="0"/>
              <a:cs typeface="Arial" pitchFamily="34" charset="0"/>
            </a:endParaRPr>
          </a:p>
        </p:txBody>
      </p:sp>
      <p:sp>
        <p:nvSpPr>
          <p:cNvPr id="42" name="타원 41"/>
          <p:cNvSpPr/>
          <p:nvPr/>
        </p:nvSpPr>
        <p:spPr>
          <a:xfrm>
            <a:off x="5019039" y="2071678"/>
            <a:ext cx="3874135" cy="2214578"/>
          </a:xfrm>
          <a:prstGeom prst="ellipse">
            <a:avLst/>
          </a:prstGeom>
          <a:solidFill>
            <a:schemeClr val="bg1">
              <a:lumMod val="65000"/>
              <a:alpha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43" name="TextBox 42"/>
          <p:cNvSpPr txBox="1"/>
          <p:nvPr/>
        </p:nvSpPr>
        <p:spPr>
          <a:xfrm>
            <a:off x="5339684" y="2139816"/>
            <a:ext cx="3232844" cy="707886"/>
          </a:xfrm>
          <a:prstGeom prst="rect">
            <a:avLst/>
          </a:prstGeom>
          <a:noFill/>
        </p:spPr>
        <p:txBody>
          <a:bodyPr wrap="square" rtlCol="0">
            <a:spAutoFit/>
          </a:bodyPr>
          <a:lstStyle/>
          <a:p>
            <a:pPr algn="ctr"/>
            <a:r>
              <a:rPr lang="en-US" altLang="ko-KR" sz="2000" b="1" dirty="0" smtClean="0">
                <a:solidFill>
                  <a:schemeClr val="accent1"/>
                </a:solidFill>
                <a:latin typeface="Arial" pitchFamily="34" charset="0"/>
                <a:cs typeface="Arial" pitchFamily="34" charset="0"/>
              </a:rPr>
              <a:t>Value of</a:t>
            </a:r>
          </a:p>
          <a:p>
            <a:pPr algn="ctr"/>
            <a:r>
              <a:rPr lang="en-US" altLang="ko-KR" sz="2000" b="1" dirty="0" smtClean="0">
                <a:solidFill>
                  <a:schemeClr val="accent1"/>
                </a:solidFill>
                <a:latin typeface="Arial" pitchFamily="34" charset="0"/>
                <a:cs typeface="Arial" pitchFamily="34" charset="0"/>
              </a:rPr>
              <a:t>Construction Completed</a:t>
            </a:r>
          </a:p>
        </p:txBody>
      </p:sp>
      <p:sp>
        <p:nvSpPr>
          <p:cNvPr id="44" name="TextBox 43"/>
          <p:cNvSpPr txBox="1"/>
          <p:nvPr/>
        </p:nvSpPr>
        <p:spPr>
          <a:xfrm>
            <a:off x="6128668" y="2987101"/>
            <a:ext cx="1654876" cy="584775"/>
          </a:xfrm>
          <a:prstGeom prst="rect">
            <a:avLst/>
          </a:prstGeom>
          <a:noFill/>
        </p:spPr>
        <p:txBody>
          <a:bodyPr wrap="square" rtlCol="0">
            <a:spAutoFit/>
          </a:bodyPr>
          <a:lstStyle/>
          <a:p>
            <a:pPr algn="ctr"/>
            <a:r>
              <a:rPr lang="en-US" altLang="ko-KR" sz="3200" b="1" dirty="0" smtClean="0">
                <a:latin typeface="Arial" pitchFamily="34" charset="0"/>
                <a:cs typeface="Arial" pitchFamily="34" charset="0"/>
              </a:rPr>
              <a:t>111.8b</a:t>
            </a:r>
          </a:p>
        </p:txBody>
      </p:sp>
      <p:sp>
        <p:nvSpPr>
          <p:cNvPr id="47" name="TextBox 46"/>
          <p:cNvSpPr txBox="1"/>
          <p:nvPr/>
        </p:nvSpPr>
        <p:spPr>
          <a:xfrm>
            <a:off x="6680214" y="4274505"/>
            <a:ext cx="2212962" cy="307777"/>
          </a:xfrm>
          <a:prstGeom prst="rect">
            <a:avLst/>
          </a:prstGeom>
          <a:noFill/>
        </p:spPr>
        <p:txBody>
          <a:bodyPr wrap="square" rtlCol="0">
            <a:spAutoFit/>
          </a:bodyPr>
          <a:lstStyle/>
          <a:p>
            <a:pPr algn="ctr"/>
            <a:r>
              <a:rPr lang="en-US" altLang="ko-KR" sz="1400" dirty="0" smtClean="0">
                <a:solidFill>
                  <a:schemeClr val="accent1"/>
                </a:solidFill>
                <a:latin typeface="Arial" pitchFamily="34" charset="0"/>
                <a:cs typeface="Arial" pitchFamily="34" charset="0"/>
              </a:rPr>
              <a:t>(2017, Statistics Korea)</a:t>
            </a:r>
          </a:p>
        </p:txBody>
      </p:sp>
      <p:cxnSp>
        <p:nvCxnSpPr>
          <p:cNvPr id="49" name="직선 연결선 48"/>
          <p:cNvCxnSpPr>
            <a:endCxn id="33" idx="0"/>
          </p:cNvCxnSpPr>
          <p:nvPr/>
        </p:nvCxnSpPr>
        <p:spPr>
          <a:xfrm>
            <a:off x="2707640" y="3378200"/>
            <a:ext cx="1864360" cy="1007627"/>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51" name="직선 연결선 50"/>
          <p:cNvCxnSpPr>
            <a:endCxn id="33" idx="4"/>
          </p:cNvCxnSpPr>
          <p:nvPr/>
        </p:nvCxnSpPr>
        <p:spPr>
          <a:xfrm flipV="1">
            <a:off x="2712720" y="5128887"/>
            <a:ext cx="1859280" cy="576969"/>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62" name="TextBox 61"/>
          <p:cNvSpPr txBox="1"/>
          <p:nvPr/>
        </p:nvSpPr>
        <p:spPr>
          <a:xfrm>
            <a:off x="5194622" y="3334685"/>
            <a:ext cx="714380" cy="461665"/>
          </a:xfrm>
          <a:prstGeom prst="rect">
            <a:avLst/>
          </a:prstGeom>
          <a:noFill/>
        </p:spPr>
        <p:txBody>
          <a:bodyPr wrap="square" rtlCol="0">
            <a:spAutoFit/>
          </a:bodyPr>
          <a:lstStyle/>
          <a:p>
            <a:pPr algn="ctr"/>
            <a:r>
              <a:rPr lang="en-US" altLang="ko-KR" sz="2400" b="1" dirty="0" smtClean="0">
                <a:solidFill>
                  <a:schemeClr val="accent2"/>
                </a:solidFill>
                <a:latin typeface="Arial" pitchFamily="34" charset="0"/>
                <a:cs typeface="Arial" pitchFamily="34" charset="0"/>
              </a:rPr>
              <a:t>1%</a:t>
            </a:r>
            <a:endParaRPr lang="ko-KR" altLang="en-US" sz="2400" b="1" dirty="0" err="1" smtClean="0">
              <a:solidFill>
                <a:schemeClr val="accent2"/>
              </a:solidFill>
              <a:latin typeface="Arial" pitchFamily="34" charset="0"/>
              <a:cs typeface="Arial" pitchFamily="34" charset="0"/>
            </a:endParaRPr>
          </a:p>
        </p:txBody>
      </p:sp>
      <p:sp>
        <p:nvSpPr>
          <p:cNvPr id="63" name="TextBox 62"/>
          <p:cNvSpPr txBox="1"/>
          <p:nvPr/>
        </p:nvSpPr>
        <p:spPr>
          <a:xfrm>
            <a:off x="6680214" y="6145411"/>
            <a:ext cx="2212962" cy="307777"/>
          </a:xfrm>
          <a:prstGeom prst="rect">
            <a:avLst/>
          </a:prstGeom>
          <a:noFill/>
        </p:spPr>
        <p:txBody>
          <a:bodyPr wrap="square" rtlCol="0">
            <a:spAutoFit/>
          </a:bodyPr>
          <a:lstStyle/>
          <a:p>
            <a:pPr algn="r"/>
            <a:r>
              <a:rPr lang="en-US" altLang="ko-KR" sz="1400" dirty="0" smtClean="0">
                <a:solidFill>
                  <a:schemeClr val="accent1"/>
                </a:solidFill>
                <a:latin typeface="Arial" pitchFamily="34" charset="0"/>
                <a:cs typeface="Arial" pitchFamily="34" charset="0"/>
              </a:rPr>
              <a:t>(currency: 1,236 Won/$)</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Requirement &gt; </a:t>
            </a:r>
            <a:r>
              <a:rPr lang="en-US" altLang="ko-KR" sz="2800" b="1" dirty="0" smtClean="0">
                <a:solidFill>
                  <a:schemeClr val="accent1"/>
                </a:solidFill>
                <a:latin typeface="Arial" pitchFamily="34" charset="0"/>
                <a:ea typeface="+mn-ea"/>
                <a:cs typeface="Arial" pitchFamily="34" charset="0"/>
              </a:rPr>
              <a:t>Collaboration</a:t>
            </a:r>
            <a:endParaRPr lang="ko-KR" altLang="en-US" sz="2800" b="1" dirty="0">
              <a:solidFill>
                <a:schemeClr val="accent1"/>
              </a:solidFill>
              <a:latin typeface="Arial" pitchFamily="34" charset="0"/>
              <a:ea typeface="+mn-ea"/>
              <a:cs typeface="Arial" pitchFamily="34" charset="0"/>
            </a:endParaRPr>
          </a:p>
        </p:txBody>
      </p:sp>
      <p:sp>
        <p:nvSpPr>
          <p:cNvPr id="7" name="타원 6"/>
          <p:cNvSpPr/>
          <p:nvPr/>
        </p:nvSpPr>
        <p:spPr>
          <a:xfrm>
            <a:off x="4068864" y="1553373"/>
            <a:ext cx="4572032" cy="4123242"/>
          </a:xfrm>
          <a:prstGeom prst="ellipse">
            <a:avLst/>
          </a:prstGeom>
          <a:solidFill>
            <a:schemeClr val="accent1">
              <a:lumMod val="40000"/>
              <a:lumOff val="60000"/>
              <a:alpha val="95000"/>
            </a:schemeClr>
          </a:solidFill>
          <a:ln w="12700">
            <a:solidFill>
              <a:schemeClr val="accent1">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4" name="타원 3"/>
          <p:cNvSpPr/>
          <p:nvPr/>
        </p:nvSpPr>
        <p:spPr>
          <a:xfrm>
            <a:off x="496964" y="1553373"/>
            <a:ext cx="4572032" cy="4123242"/>
          </a:xfrm>
          <a:prstGeom prst="ellipse">
            <a:avLst/>
          </a:prstGeom>
          <a:solidFill>
            <a:schemeClr val="accent2">
              <a:lumMod val="40000"/>
              <a:lumOff val="60000"/>
              <a:alpha val="55000"/>
            </a:schemeClr>
          </a:solidFill>
          <a:ln w="12700">
            <a:solidFill>
              <a:schemeClr val="accent2">
                <a:lumMod val="20000"/>
                <a:lumOff val="80000"/>
              </a:schemeClr>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8" name="TextBox 7"/>
          <p:cNvSpPr txBox="1"/>
          <p:nvPr/>
        </p:nvSpPr>
        <p:spPr>
          <a:xfrm>
            <a:off x="6069128" y="3125742"/>
            <a:ext cx="2500330" cy="1200329"/>
          </a:xfrm>
          <a:prstGeom prst="rect">
            <a:avLst/>
          </a:prstGeom>
          <a:noFill/>
        </p:spPr>
        <p:txBody>
          <a:bodyPr wrap="square" rtlCol="0">
            <a:spAutoFit/>
          </a:bodyPr>
          <a:lstStyle/>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Technology</a:t>
            </a:r>
          </a:p>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Frameworks</a:t>
            </a:r>
          </a:p>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Trust</a:t>
            </a:r>
            <a:endParaRPr lang="ko-KR" altLang="en-US" sz="2400" b="1" dirty="0" smtClean="0">
              <a:solidFill>
                <a:schemeClr val="tx1">
                  <a:lumMod val="50000"/>
                  <a:lumOff val="50000"/>
                </a:schemeClr>
              </a:solidFill>
              <a:latin typeface="Arial" pitchFamily="34" charset="0"/>
              <a:cs typeface="Arial" pitchFamily="34" charset="0"/>
            </a:endParaRPr>
          </a:p>
        </p:txBody>
      </p:sp>
      <p:sp>
        <p:nvSpPr>
          <p:cNvPr id="9" name="TextBox 8"/>
          <p:cNvSpPr txBox="1"/>
          <p:nvPr/>
        </p:nvSpPr>
        <p:spPr>
          <a:xfrm>
            <a:off x="4889577" y="1500174"/>
            <a:ext cx="3002044" cy="461665"/>
          </a:xfrm>
          <a:prstGeom prst="rect">
            <a:avLst/>
          </a:prstGeom>
          <a:noFill/>
        </p:spPr>
        <p:txBody>
          <a:bodyPr wrap="square" rtlCol="0">
            <a:spAutoFit/>
          </a:bodyPr>
          <a:lstStyle/>
          <a:p>
            <a:pPr algn="ctr"/>
            <a:r>
              <a:rPr lang="en-US" altLang="ko-KR" sz="2400" b="1" dirty="0" smtClean="0">
                <a:latin typeface="Arial" pitchFamily="34" charset="0"/>
                <a:cs typeface="Arial" pitchFamily="34" charset="0"/>
              </a:rPr>
              <a:t>New Technology</a:t>
            </a:r>
            <a:endParaRPr lang="ko-KR" altLang="en-US" sz="2400" b="1" dirty="0" smtClean="0">
              <a:latin typeface="Arial" pitchFamily="34" charset="0"/>
              <a:cs typeface="Arial" pitchFamily="34" charset="0"/>
            </a:endParaRPr>
          </a:p>
        </p:txBody>
      </p:sp>
      <p:sp>
        <p:nvSpPr>
          <p:cNvPr id="5" name="TextBox 4"/>
          <p:cNvSpPr txBox="1"/>
          <p:nvPr/>
        </p:nvSpPr>
        <p:spPr>
          <a:xfrm>
            <a:off x="782716" y="2571744"/>
            <a:ext cx="2857520" cy="2431435"/>
          </a:xfrm>
          <a:prstGeom prst="rect">
            <a:avLst/>
          </a:prstGeom>
          <a:noFill/>
        </p:spPr>
        <p:txBody>
          <a:bodyPr wrap="square" rtlCol="0">
            <a:spAutoFit/>
          </a:bodyPr>
          <a:lstStyle/>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Idea</a:t>
            </a:r>
          </a:p>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Captive Market </a:t>
            </a:r>
          </a:p>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Experience</a:t>
            </a:r>
          </a:p>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Expertise</a:t>
            </a:r>
          </a:p>
          <a:p>
            <a:pPr marL="179388" indent="-179388">
              <a:buFont typeface="Wingdings" pitchFamily="2" charset="2"/>
              <a:buChar char="§"/>
            </a:pPr>
            <a:r>
              <a:rPr lang="en-US" altLang="ko-KR" sz="2400" b="1" dirty="0" smtClean="0">
                <a:solidFill>
                  <a:schemeClr val="tx1">
                    <a:lumMod val="50000"/>
                    <a:lumOff val="50000"/>
                  </a:schemeClr>
                </a:solidFill>
                <a:latin typeface="Arial" pitchFamily="34" charset="0"/>
                <a:cs typeface="Arial" pitchFamily="34" charset="0"/>
              </a:rPr>
              <a:t>Credit</a:t>
            </a:r>
          </a:p>
          <a:p>
            <a:pPr marL="179388" indent="-179388"/>
            <a:endParaRPr lang="en-US" altLang="ko-KR" sz="1600" dirty="0" smtClean="0">
              <a:solidFill>
                <a:schemeClr val="tx1">
                  <a:lumMod val="50000"/>
                  <a:lumOff val="50000"/>
                </a:schemeClr>
              </a:solidFill>
              <a:latin typeface="Arial" pitchFamily="34" charset="0"/>
              <a:cs typeface="Arial" pitchFamily="34" charset="0"/>
            </a:endParaRPr>
          </a:p>
          <a:p>
            <a:pPr marL="179388" indent="-179388"/>
            <a:r>
              <a:rPr lang="en-US" altLang="ko-KR" sz="1600" dirty="0" smtClean="0">
                <a:solidFill>
                  <a:schemeClr val="tx1">
                    <a:lumMod val="50000"/>
                    <a:lumOff val="50000"/>
                  </a:schemeClr>
                </a:solidFill>
                <a:latin typeface="Arial" pitchFamily="34" charset="0"/>
                <a:cs typeface="Arial" pitchFamily="34" charset="0"/>
              </a:rPr>
              <a:t>and so on</a:t>
            </a:r>
            <a:endParaRPr lang="ko-KR" altLang="en-US" sz="1600" dirty="0" smtClean="0">
              <a:solidFill>
                <a:schemeClr val="tx1">
                  <a:lumMod val="50000"/>
                  <a:lumOff val="50000"/>
                </a:schemeClr>
              </a:solidFill>
              <a:latin typeface="Arial" pitchFamily="34" charset="0"/>
              <a:cs typeface="Arial" pitchFamily="34" charset="0"/>
            </a:endParaRPr>
          </a:p>
        </p:txBody>
      </p:sp>
      <p:sp>
        <p:nvSpPr>
          <p:cNvPr id="6" name="TextBox 5"/>
          <p:cNvSpPr txBox="1"/>
          <p:nvPr/>
        </p:nvSpPr>
        <p:spPr>
          <a:xfrm>
            <a:off x="1568534" y="1500174"/>
            <a:ext cx="2500330" cy="461665"/>
          </a:xfrm>
          <a:prstGeom prst="rect">
            <a:avLst/>
          </a:prstGeom>
          <a:noFill/>
        </p:spPr>
        <p:txBody>
          <a:bodyPr wrap="square" rtlCol="0">
            <a:spAutoFit/>
          </a:bodyPr>
          <a:lstStyle/>
          <a:p>
            <a:pPr algn="ctr"/>
            <a:r>
              <a:rPr lang="en-US" altLang="ko-KR" sz="2400" b="1" dirty="0" smtClean="0">
                <a:latin typeface="Arial" pitchFamily="34" charset="0"/>
                <a:cs typeface="Arial" pitchFamily="34" charset="0"/>
              </a:rPr>
              <a:t>Target industry</a:t>
            </a:r>
            <a:endParaRPr lang="ko-KR" altLang="en-US" sz="2400" b="1" dirty="0" smtClean="0">
              <a:latin typeface="Arial" pitchFamily="34" charset="0"/>
              <a:cs typeface="Arial" pitchFamily="34" charset="0"/>
            </a:endParaRPr>
          </a:p>
        </p:txBody>
      </p:sp>
      <p:sp>
        <p:nvSpPr>
          <p:cNvPr id="10" name="TextBox 9"/>
          <p:cNvSpPr txBox="1"/>
          <p:nvPr/>
        </p:nvSpPr>
        <p:spPr>
          <a:xfrm>
            <a:off x="3500430" y="3143248"/>
            <a:ext cx="2143140" cy="830997"/>
          </a:xfrm>
          <a:prstGeom prst="rect">
            <a:avLst/>
          </a:prstGeom>
          <a:noFill/>
        </p:spPr>
        <p:txBody>
          <a:bodyPr wrap="square" rtlCol="0">
            <a:spAutoFit/>
          </a:bodyPr>
          <a:lstStyle/>
          <a:p>
            <a:pPr algn="ctr"/>
            <a:r>
              <a:rPr lang="en-US" altLang="ko-KR" sz="2400" b="1" dirty="0" smtClean="0">
                <a:solidFill>
                  <a:schemeClr val="accent1"/>
                </a:solidFill>
                <a:latin typeface="Arial" pitchFamily="34" charset="0"/>
                <a:cs typeface="Arial" pitchFamily="34" charset="0"/>
              </a:rPr>
              <a:t>Business Opportunity</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직사각형 31"/>
          <p:cNvSpPr/>
          <p:nvPr/>
        </p:nvSpPr>
        <p:spPr>
          <a:xfrm>
            <a:off x="250825" y="3500438"/>
            <a:ext cx="8642350" cy="2952750"/>
          </a:xfrm>
          <a:prstGeom prst="rect">
            <a:avLst/>
          </a:prstGeom>
          <a:solidFill>
            <a:schemeClr val="bg1"/>
          </a:solidFill>
          <a:ln w="95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2" name="제목 1"/>
          <p:cNvSpPr>
            <a:spLocks noGrp="1"/>
          </p:cNvSpPr>
          <p:nvPr>
            <p:ph type="ctrTitle"/>
          </p:nvPr>
        </p:nvSpPr>
        <p:spPr>
          <a:xfrm>
            <a:off x="250825" y="44450"/>
            <a:ext cx="7772400" cy="500066"/>
          </a:xfrm>
        </p:spPr>
        <p:txBody>
          <a:bodyPr>
            <a:normAutofit fontScale="90000"/>
          </a:bodyPr>
          <a:lstStyle/>
          <a:p>
            <a:pPr algn="l"/>
            <a:r>
              <a:rPr lang="en-US" altLang="ko-KR" sz="2800" b="1" dirty="0" smtClean="0">
                <a:solidFill>
                  <a:schemeClr val="accent1"/>
                </a:solidFill>
                <a:latin typeface="Arial" pitchFamily="34" charset="0"/>
                <a:ea typeface="HY그래픽" pitchFamily="18" charset="-127"/>
                <a:cs typeface="Arial" pitchFamily="34" charset="0"/>
              </a:rPr>
              <a:t>Requirement &gt;    </a:t>
            </a:r>
            <a:endParaRPr lang="ko-KR" altLang="en-US" sz="2800" b="1" dirty="0">
              <a:solidFill>
                <a:schemeClr val="accent1"/>
              </a:solidFill>
              <a:latin typeface="Arial" pitchFamily="34" charset="0"/>
              <a:ea typeface="HY그래픽" pitchFamily="18" charset="-127"/>
              <a:cs typeface="Arial" pitchFamily="34" charset="0"/>
            </a:endParaRPr>
          </a:p>
        </p:txBody>
      </p:sp>
      <p:sp>
        <p:nvSpPr>
          <p:cNvPr id="4" name="TextBox 3"/>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Partners &amp; Investors  </a:t>
            </a:r>
          </a:p>
          <a:p>
            <a:pPr lvl="0" algn="ctr"/>
            <a:r>
              <a:rPr lang="en-US" altLang="ko-KR" sz="2400" b="1" dirty="0" smtClean="0">
                <a:solidFill>
                  <a:schemeClr val="accent1"/>
                </a:solidFill>
                <a:latin typeface="Arial" pitchFamily="34" charset="0"/>
                <a:cs typeface="Arial" pitchFamily="34" charset="0"/>
              </a:rPr>
              <a:t>S/W and Business developers </a:t>
            </a:r>
          </a:p>
        </p:txBody>
      </p:sp>
      <p:sp>
        <p:nvSpPr>
          <p:cNvPr id="5" name="직사각형 4"/>
          <p:cNvSpPr/>
          <p:nvPr/>
        </p:nvSpPr>
        <p:spPr>
          <a:xfrm>
            <a:off x="390364" y="3612492"/>
            <a:ext cx="2592000" cy="2700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smtClean="0">
              <a:solidFill>
                <a:schemeClr val="tx1">
                  <a:lumMod val="65000"/>
                  <a:lumOff val="35000"/>
                </a:schemeClr>
              </a:solidFill>
              <a:latin typeface="Arial" pitchFamily="34" charset="0"/>
              <a:cs typeface="Arial" pitchFamily="34" charset="0"/>
            </a:endParaRPr>
          </a:p>
        </p:txBody>
      </p:sp>
      <p:sp>
        <p:nvSpPr>
          <p:cNvPr id="6" name="직사각형 5"/>
          <p:cNvSpPr/>
          <p:nvPr/>
        </p:nvSpPr>
        <p:spPr>
          <a:xfrm>
            <a:off x="6161636" y="3615310"/>
            <a:ext cx="2592000" cy="270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smtClean="0">
              <a:solidFill>
                <a:schemeClr val="tx1">
                  <a:lumMod val="65000"/>
                  <a:lumOff val="35000"/>
                </a:schemeClr>
              </a:solidFill>
              <a:latin typeface="Arial" pitchFamily="34" charset="0"/>
              <a:cs typeface="Arial" pitchFamily="34" charset="0"/>
            </a:endParaRPr>
          </a:p>
        </p:txBody>
      </p:sp>
      <p:sp>
        <p:nvSpPr>
          <p:cNvPr id="7" name="직사각형 6"/>
          <p:cNvSpPr/>
          <p:nvPr/>
        </p:nvSpPr>
        <p:spPr>
          <a:xfrm>
            <a:off x="3276000" y="3612492"/>
            <a:ext cx="2592000" cy="270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smtClean="0">
              <a:solidFill>
                <a:schemeClr val="tx1">
                  <a:lumMod val="65000"/>
                  <a:lumOff val="35000"/>
                </a:schemeClr>
              </a:solidFill>
              <a:latin typeface="Arial" pitchFamily="34" charset="0"/>
              <a:cs typeface="Arial" pitchFamily="34" charset="0"/>
            </a:endParaRPr>
          </a:p>
        </p:txBody>
      </p:sp>
      <p:sp>
        <p:nvSpPr>
          <p:cNvPr id="10" name="TextBox 9"/>
          <p:cNvSpPr txBox="1"/>
          <p:nvPr/>
        </p:nvSpPr>
        <p:spPr>
          <a:xfrm>
            <a:off x="372364" y="3619101"/>
            <a:ext cx="2628000" cy="338554"/>
          </a:xfrm>
          <a:prstGeom prst="rect">
            <a:avLst/>
          </a:prstGeom>
          <a:noFill/>
        </p:spPr>
        <p:txBody>
          <a:bodyPr wrap="square" rtlCol="0">
            <a:spAutoFit/>
          </a:bodyPr>
          <a:lstStyle/>
          <a:p>
            <a:pPr algn="ctr"/>
            <a:r>
              <a:rPr lang="en-US" altLang="ko-KR" sz="1600" b="1" dirty="0" smtClean="0">
                <a:solidFill>
                  <a:schemeClr val="accent1"/>
                </a:solidFill>
                <a:latin typeface="Arial" pitchFamily="34" charset="0"/>
                <a:cs typeface="Arial" pitchFamily="34" charset="0"/>
              </a:rPr>
              <a:t>Planning &amp; White Paper</a:t>
            </a:r>
            <a:endParaRPr lang="ko-KR" altLang="en-US" sz="1600" b="1" dirty="0" smtClean="0">
              <a:solidFill>
                <a:schemeClr val="accent1"/>
              </a:solidFill>
              <a:latin typeface="Arial" pitchFamily="34" charset="0"/>
              <a:cs typeface="Arial" pitchFamily="34" charset="0"/>
            </a:endParaRPr>
          </a:p>
        </p:txBody>
      </p:sp>
      <p:sp>
        <p:nvSpPr>
          <p:cNvPr id="11" name="TextBox 10"/>
          <p:cNvSpPr txBox="1"/>
          <p:nvPr/>
        </p:nvSpPr>
        <p:spPr>
          <a:xfrm>
            <a:off x="3258000" y="3619101"/>
            <a:ext cx="2628000" cy="338554"/>
          </a:xfrm>
          <a:prstGeom prst="rect">
            <a:avLst/>
          </a:prstGeom>
          <a:noFill/>
        </p:spPr>
        <p:txBody>
          <a:bodyPr wrap="square" rtlCol="0">
            <a:spAutoFit/>
          </a:bodyPr>
          <a:lstStyle/>
          <a:p>
            <a:pPr algn="ctr"/>
            <a:r>
              <a:rPr lang="en-US" altLang="ko-KR" sz="1600" b="1" dirty="0" smtClean="0">
                <a:solidFill>
                  <a:schemeClr val="accent1"/>
                </a:solidFill>
                <a:latin typeface="Arial" pitchFamily="34" charset="0"/>
                <a:cs typeface="Arial" pitchFamily="34" charset="0"/>
              </a:rPr>
              <a:t>S/W Development</a:t>
            </a:r>
            <a:endParaRPr lang="ko-KR" altLang="en-US" sz="1600" b="1" dirty="0" smtClean="0">
              <a:solidFill>
                <a:schemeClr val="accent1"/>
              </a:solidFill>
              <a:latin typeface="Arial" pitchFamily="34" charset="0"/>
              <a:cs typeface="Arial" pitchFamily="34" charset="0"/>
            </a:endParaRPr>
          </a:p>
        </p:txBody>
      </p:sp>
      <p:sp>
        <p:nvSpPr>
          <p:cNvPr id="12" name="TextBox 11"/>
          <p:cNvSpPr txBox="1"/>
          <p:nvPr/>
        </p:nvSpPr>
        <p:spPr>
          <a:xfrm>
            <a:off x="6143636" y="3619101"/>
            <a:ext cx="2628000" cy="338554"/>
          </a:xfrm>
          <a:prstGeom prst="rect">
            <a:avLst/>
          </a:prstGeom>
          <a:noFill/>
        </p:spPr>
        <p:txBody>
          <a:bodyPr wrap="square" rtlCol="0">
            <a:spAutoFit/>
          </a:bodyPr>
          <a:lstStyle/>
          <a:p>
            <a:pPr algn="ctr"/>
            <a:r>
              <a:rPr lang="en-US" altLang="ko-KR" sz="1600" b="1" dirty="0" smtClean="0">
                <a:solidFill>
                  <a:schemeClr val="accent1"/>
                </a:solidFill>
                <a:latin typeface="Arial" pitchFamily="34" charset="0"/>
                <a:cs typeface="Arial" pitchFamily="34" charset="0"/>
              </a:rPr>
              <a:t>Business Development</a:t>
            </a:r>
            <a:endParaRPr lang="ko-KR" altLang="en-US" sz="1600" b="1" dirty="0" smtClean="0">
              <a:solidFill>
                <a:schemeClr val="accent1"/>
              </a:solidFill>
              <a:latin typeface="Arial" pitchFamily="34" charset="0"/>
              <a:cs typeface="Arial" pitchFamily="34" charset="0"/>
            </a:endParaRPr>
          </a:p>
        </p:txBody>
      </p:sp>
      <p:pic>
        <p:nvPicPr>
          <p:cNvPr id="13" name="Picture 2" descr="D:\100.참조자료\100.참조자료\개인자료\증명사진_300X446.jpg"/>
          <p:cNvPicPr>
            <a:picLocks noChangeAspect="1" noChangeArrowheads="1"/>
          </p:cNvPicPr>
          <p:nvPr/>
        </p:nvPicPr>
        <p:blipFill>
          <a:blip r:embed="rId3" cstate="print">
            <a:lum contrast="-4000"/>
          </a:blip>
          <a:srcRect b="29448"/>
          <a:stretch>
            <a:fillRect/>
          </a:stretch>
        </p:blipFill>
        <p:spPr bwMode="auto">
          <a:xfrm>
            <a:off x="1074316" y="3981754"/>
            <a:ext cx="1224096" cy="12834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14" name="Rectangle 3"/>
          <p:cNvSpPr>
            <a:spLocks noChangeArrowheads="1"/>
          </p:cNvSpPr>
          <p:nvPr/>
        </p:nvSpPr>
        <p:spPr bwMode="auto">
          <a:xfrm>
            <a:off x="408364" y="5266006"/>
            <a:ext cx="2556000" cy="104644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fontAlgn="base" latinLnBrk="0" hangingPunct="0">
              <a:spcBef>
                <a:spcPct val="0"/>
              </a:spcBef>
              <a:spcAft>
                <a:spcPct val="0"/>
              </a:spcAft>
            </a:pPr>
            <a:r>
              <a:rPr kumimoji="1" lang="en-US" altLang="ko-KR" sz="1100" b="1" dirty="0" err="1" smtClean="0">
                <a:latin typeface="Arial" pitchFamily="34" charset="0"/>
                <a:cs typeface="Arial" pitchFamily="34" charset="0"/>
              </a:rPr>
              <a:t>Konkuk</a:t>
            </a:r>
            <a:r>
              <a:rPr kumimoji="1" lang="en-US" altLang="ko-KR" sz="1100" b="1" dirty="0" smtClean="0">
                <a:latin typeface="Arial" pitchFamily="34" charset="0"/>
                <a:cs typeface="Arial" pitchFamily="34" charset="0"/>
              </a:rPr>
              <a:t> University (</a:t>
            </a:r>
            <a:r>
              <a:rPr kumimoji="1" lang="en-US" altLang="ko-KR" sz="1100" b="1" dirty="0" err="1" smtClean="0">
                <a:latin typeface="Arial" pitchFamily="34" charset="0"/>
                <a:cs typeface="Arial" pitchFamily="34" charset="0"/>
              </a:rPr>
              <a:t>Droped</a:t>
            </a:r>
            <a:r>
              <a:rPr kumimoji="1" lang="en-US" altLang="ko-KR" sz="1100" b="1" dirty="0" smtClean="0">
                <a:latin typeface="Arial" pitchFamily="34" charset="0"/>
                <a:cs typeface="Arial" pitchFamily="34" charset="0"/>
              </a:rPr>
              <a:t>)</a:t>
            </a:r>
          </a:p>
          <a:p>
            <a:pPr eaLnBrk="0" fontAlgn="base" latinLnBrk="0" hangingPunct="0">
              <a:spcBef>
                <a:spcPct val="0"/>
              </a:spcBef>
              <a:spcAft>
                <a:spcPct val="0"/>
              </a:spcAft>
            </a:pPr>
            <a:r>
              <a:rPr kumimoji="1" lang="en-US" altLang="ko-KR" sz="1100" dirty="0" smtClean="0">
                <a:solidFill>
                  <a:schemeClr val="tx1">
                    <a:lumMod val="65000"/>
                    <a:lumOff val="35000"/>
                  </a:schemeClr>
                </a:solidFill>
                <a:latin typeface="Arial" pitchFamily="34" charset="0"/>
                <a:cs typeface="Arial" pitchFamily="34" charset="0"/>
              </a:rPr>
              <a:t>MA, Real Estate</a:t>
            </a:r>
            <a:endParaRPr kumimoji="1" lang="en-US" altLang="ko-KR" sz="50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ko-KR" sz="1100" b="1" i="0" u="none" strike="noStrike" cap="none" normalizeH="0" baseline="0" dirty="0" smtClean="0">
                <a:ln>
                  <a:noFill/>
                </a:ln>
                <a:effectLst/>
                <a:latin typeface="Arial" pitchFamily="34" charset="0"/>
                <a:cs typeface="Arial" pitchFamily="34" charset="0"/>
              </a:rPr>
              <a:t>Seoul National University</a:t>
            </a:r>
            <a:r>
              <a:rPr kumimoji="1" lang="ko-KR" altLang="en-US" sz="1100" b="1" i="0" u="none" strike="noStrike" cap="none" normalizeH="0" baseline="0" dirty="0" smtClean="0">
                <a:ln>
                  <a:noFill/>
                </a:ln>
                <a:effectLst/>
                <a:latin typeface="Arial" pitchFamily="34" charset="0"/>
                <a:cs typeface="Arial" pitchFamily="34" charset="0"/>
              </a:rPr>
              <a:t> </a:t>
            </a:r>
            <a:endParaRPr kumimoji="1" lang="en-US" altLang="ko-KR" sz="1100" b="1"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1" lang="en-US" altLang="ko-KR" sz="1100" b="0" i="0" u="none" strike="noStrike" cap="none" normalizeH="0" baseline="0" dirty="0" smtClean="0">
                <a:ln>
                  <a:noFill/>
                </a:ln>
                <a:solidFill>
                  <a:schemeClr val="tx1">
                    <a:lumMod val="65000"/>
                    <a:lumOff val="35000"/>
                  </a:schemeClr>
                </a:solidFill>
                <a:effectLst/>
                <a:latin typeface="Arial" pitchFamily="34" charset="0"/>
                <a:cs typeface="Arial" pitchFamily="34" charset="0"/>
              </a:rPr>
              <a:t>BA, Architectural</a:t>
            </a:r>
            <a:r>
              <a:rPr kumimoji="1" lang="en-US" altLang="ko-KR" sz="1100" b="0" i="0" u="none" strike="noStrike" cap="none" normalizeH="0" dirty="0" smtClean="0">
                <a:ln>
                  <a:noFill/>
                </a:ln>
                <a:solidFill>
                  <a:schemeClr val="tx1">
                    <a:lumMod val="65000"/>
                    <a:lumOff val="35000"/>
                  </a:schemeClr>
                </a:solidFill>
                <a:effectLst/>
                <a:latin typeface="Arial" pitchFamily="34" charset="0"/>
                <a:cs typeface="Arial" pitchFamily="34" charset="0"/>
              </a:rPr>
              <a:t> Engineering</a:t>
            </a:r>
            <a:endParaRPr kumimoji="1" lang="en-US" altLang="ko-KR" sz="9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1" lang="en-US" altLang="ko-KR" sz="500" b="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a:p>
            <a:pPr lvl="0" eaLnBrk="0" fontAlgn="base" latinLnBrk="0" hangingPunct="0">
              <a:spcBef>
                <a:spcPct val="0"/>
              </a:spcBef>
              <a:spcAft>
                <a:spcPct val="0"/>
              </a:spcAft>
            </a:pPr>
            <a:r>
              <a:rPr kumimoji="1" lang="en-US" altLang="ko-KR" sz="1100" b="1" dirty="0" smtClean="0">
                <a:latin typeface="Arial" pitchFamily="34" charset="0"/>
                <a:cs typeface="Arial" pitchFamily="34" charset="0"/>
              </a:rPr>
              <a:t>BIM Manager (BCA, Singapore)</a:t>
            </a:r>
          </a:p>
        </p:txBody>
      </p:sp>
      <p:sp>
        <p:nvSpPr>
          <p:cNvPr id="15" name="직사각형 14"/>
          <p:cNvSpPr/>
          <p:nvPr/>
        </p:nvSpPr>
        <p:spPr>
          <a:xfrm>
            <a:off x="5072066" y="1666124"/>
            <a:ext cx="3821109" cy="16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smtClean="0">
              <a:solidFill>
                <a:schemeClr val="tx1">
                  <a:lumMod val="65000"/>
                  <a:lumOff val="35000"/>
                </a:schemeClr>
              </a:solidFill>
              <a:latin typeface="Arial" pitchFamily="34" charset="0"/>
              <a:cs typeface="Arial" pitchFamily="34" charset="0"/>
            </a:endParaRPr>
          </a:p>
        </p:txBody>
      </p:sp>
      <p:sp>
        <p:nvSpPr>
          <p:cNvPr id="17" name="TextBox 16"/>
          <p:cNvSpPr txBox="1"/>
          <p:nvPr/>
        </p:nvSpPr>
        <p:spPr>
          <a:xfrm>
            <a:off x="5839612" y="1666125"/>
            <a:ext cx="2286016" cy="369332"/>
          </a:xfrm>
          <a:prstGeom prst="rect">
            <a:avLst/>
          </a:prstGeom>
          <a:noFill/>
        </p:spPr>
        <p:txBody>
          <a:bodyPr wrap="square" rtlCol="0">
            <a:spAutoFit/>
          </a:bodyPr>
          <a:lstStyle/>
          <a:p>
            <a:pPr algn="ctr"/>
            <a:r>
              <a:rPr lang="en-US" altLang="ko-KR" b="1" dirty="0" smtClean="0">
                <a:solidFill>
                  <a:schemeClr val="accent1"/>
                </a:solidFill>
                <a:latin typeface="Arial" pitchFamily="34" charset="0"/>
                <a:cs typeface="Arial" pitchFamily="34" charset="0"/>
              </a:rPr>
              <a:t>Advisory Group</a:t>
            </a:r>
            <a:endParaRPr lang="ko-KR" altLang="en-US" b="1" dirty="0" smtClean="0">
              <a:solidFill>
                <a:schemeClr val="accent1"/>
              </a:solidFill>
              <a:latin typeface="Arial" pitchFamily="34" charset="0"/>
              <a:cs typeface="Arial" pitchFamily="34" charset="0"/>
            </a:endParaRPr>
          </a:p>
        </p:txBody>
      </p:sp>
      <p:sp>
        <p:nvSpPr>
          <p:cNvPr id="18" name="직사각형 17"/>
          <p:cNvSpPr/>
          <p:nvPr/>
        </p:nvSpPr>
        <p:spPr>
          <a:xfrm>
            <a:off x="3679025" y="5357826"/>
            <a:ext cx="1785950" cy="396000"/>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bg1"/>
                </a:solidFill>
                <a:latin typeface="Arial" pitchFamily="34" charset="0"/>
                <a:cs typeface="Arial" pitchFamily="34" charset="0"/>
              </a:rPr>
              <a:t>John1</a:t>
            </a:r>
            <a:endParaRPr lang="ko-KR" altLang="en-US" sz="1600" dirty="0">
              <a:solidFill>
                <a:schemeClr val="bg1"/>
              </a:solidFill>
              <a:latin typeface="Arial" pitchFamily="34" charset="0"/>
              <a:cs typeface="Arial" pitchFamily="34" charset="0"/>
            </a:endParaRPr>
          </a:p>
        </p:txBody>
      </p:sp>
      <p:sp>
        <p:nvSpPr>
          <p:cNvPr id="19" name="직사각형 18"/>
          <p:cNvSpPr/>
          <p:nvPr/>
        </p:nvSpPr>
        <p:spPr>
          <a:xfrm>
            <a:off x="6564661" y="5357826"/>
            <a:ext cx="1785950" cy="396000"/>
          </a:xfrm>
          <a:prstGeom prst="rect">
            <a:avLst/>
          </a:prstGeom>
          <a:solidFill>
            <a:schemeClr val="tx1">
              <a:lumMod val="75000"/>
              <a:lumOff val="2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bg1"/>
                </a:solidFill>
                <a:latin typeface="Arial" pitchFamily="34" charset="0"/>
                <a:cs typeface="Arial" pitchFamily="34" charset="0"/>
              </a:rPr>
              <a:t>John2</a:t>
            </a:r>
            <a:endParaRPr lang="ko-KR" altLang="en-US" sz="1600" dirty="0">
              <a:solidFill>
                <a:schemeClr val="bg1"/>
              </a:solidFill>
              <a:latin typeface="Arial" pitchFamily="34" charset="0"/>
              <a:cs typeface="Arial" pitchFamily="34" charset="0"/>
            </a:endParaRPr>
          </a:p>
        </p:txBody>
      </p:sp>
      <p:sp>
        <p:nvSpPr>
          <p:cNvPr id="20" name="Rectangle 3"/>
          <p:cNvSpPr>
            <a:spLocks noChangeArrowheads="1"/>
          </p:cNvSpPr>
          <p:nvPr/>
        </p:nvSpPr>
        <p:spPr bwMode="auto">
          <a:xfrm>
            <a:off x="3294000" y="6009521"/>
            <a:ext cx="2556000"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fontAlgn="base" latinLnBrk="0" hangingPunct="0">
              <a:spcBef>
                <a:spcPct val="0"/>
              </a:spcBef>
              <a:spcAft>
                <a:spcPct val="0"/>
              </a:spcAft>
            </a:pPr>
            <a:r>
              <a:rPr kumimoji="1" lang="en-US" altLang="ko-KR" sz="1400" dirty="0" smtClean="0">
                <a:solidFill>
                  <a:schemeClr val="tx1">
                    <a:lumMod val="65000"/>
                    <a:lumOff val="35000"/>
                  </a:schemeClr>
                </a:solidFill>
                <a:latin typeface="Arial" pitchFamily="34" charset="0"/>
                <a:cs typeface="Arial" pitchFamily="34" charset="0"/>
              </a:rPr>
              <a:t>Searching and ... ...</a:t>
            </a:r>
            <a:endParaRPr kumimoji="1" lang="en-US" altLang="ko-KR" sz="70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sp>
        <p:nvSpPr>
          <p:cNvPr id="22" name="Rectangle 3"/>
          <p:cNvSpPr>
            <a:spLocks noChangeArrowheads="1"/>
          </p:cNvSpPr>
          <p:nvPr/>
        </p:nvSpPr>
        <p:spPr bwMode="auto">
          <a:xfrm>
            <a:off x="6179636" y="6009521"/>
            <a:ext cx="2556000"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eaLnBrk="0" fontAlgn="base" latinLnBrk="0" hangingPunct="0">
              <a:spcBef>
                <a:spcPct val="0"/>
              </a:spcBef>
              <a:spcAft>
                <a:spcPct val="0"/>
              </a:spcAft>
            </a:pPr>
            <a:r>
              <a:rPr kumimoji="1" lang="en-US" altLang="ko-KR" sz="1400" dirty="0" smtClean="0">
                <a:solidFill>
                  <a:schemeClr val="tx1">
                    <a:lumMod val="65000"/>
                    <a:lumOff val="35000"/>
                  </a:schemeClr>
                </a:solidFill>
                <a:latin typeface="Arial" pitchFamily="34" charset="0"/>
                <a:cs typeface="Arial" pitchFamily="34" charset="0"/>
              </a:rPr>
              <a:t>Searching and ... ...</a:t>
            </a:r>
            <a:endParaRPr kumimoji="1" lang="en-US" altLang="ko-KR" sz="700" i="0" u="none" strike="noStrike" cap="none" normalizeH="0" baseline="0" dirty="0" smtClean="0">
              <a:ln>
                <a:noFill/>
              </a:ln>
              <a:solidFill>
                <a:schemeClr val="tx1">
                  <a:lumMod val="65000"/>
                  <a:lumOff val="35000"/>
                </a:schemeClr>
              </a:solidFill>
              <a:effectLst/>
              <a:latin typeface="Arial" pitchFamily="34" charset="0"/>
              <a:cs typeface="Arial" pitchFamily="34" charset="0"/>
            </a:endParaRPr>
          </a:p>
        </p:txBody>
      </p:sp>
      <p:pic>
        <p:nvPicPr>
          <p:cNvPr id="23" name="Picture 2"/>
          <p:cNvPicPr>
            <a:picLocks noChangeAspect="1" noChangeArrowheads="1"/>
          </p:cNvPicPr>
          <p:nvPr/>
        </p:nvPicPr>
        <p:blipFill>
          <a:blip r:embed="rId4"/>
          <a:srcRect t="10112" r="5460" b="3684"/>
          <a:stretch>
            <a:fillRect/>
          </a:stretch>
        </p:blipFill>
        <p:spPr bwMode="auto">
          <a:xfrm>
            <a:off x="5214942" y="2070705"/>
            <a:ext cx="1448512" cy="630374"/>
          </a:xfrm>
          <a:prstGeom prst="rect">
            <a:avLst/>
          </a:prstGeom>
          <a:noFill/>
          <a:ln w="9525">
            <a:noFill/>
            <a:miter lim="800000"/>
            <a:headEnd/>
            <a:tailEnd/>
          </a:ln>
          <a:effectLst/>
        </p:spPr>
      </p:pic>
      <p:sp>
        <p:nvSpPr>
          <p:cNvPr id="25" name="직사각형 24"/>
          <p:cNvSpPr/>
          <p:nvPr/>
        </p:nvSpPr>
        <p:spPr>
          <a:xfrm>
            <a:off x="250825" y="1666124"/>
            <a:ext cx="3821109" cy="16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smtClean="0">
              <a:solidFill>
                <a:schemeClr val="tx1">
                  <a:lumMod val="65000"/>
                  <a:lumOff val="35000"/>
                </a:schemeClr>
              </a:solidFill>
              <a:latin typeface="Arial" pitchFamily="34" charset="0"/>
              <a:cs typeface="Arial" pitchFamily="34" charset="0"/>
            </a:endParaRPr>
          </a:p>
        </p:txBody>
      </p:sp>
      <p:sp>
        <p:nvSpPr>
          <p:cNvPr id="26" name="TextBox 25"/>
          <p:cNvSpPr txBox="1"/>
          <p:nvPr/>
        </p:nvSpPr>
        <p:spPr>
          <a:xfrm>
            <a:off x="1018371" y="1666125"/>
            <a:ext cx="2286016" cy="369332"/>
          </a:xfrm>
          <a:prstGeom prst="rect">
            <a:avLst/>
          </a:prstGeom>
          <a:noFill/>
        </p:spPr>
        <p:txBody>
          <a:bodyPr wrap="square" rtlCol="0">
            <a:spAutoFit/>
          </a:bodyPr>
          <a:lstStyle/>
          <a:p>
            <a:pPr algn="ctr"/>
            <a:r>
              <a:rPr lang="en-US" altLang="ko-KR" b="1" dirty="0" smtClean="0">
                <a:solidFill>
                  <a:schemeClr val="accent1"/>
                </a:solidFill>
                <a:latin typeface="Arial" pitchFamily="34" charset="0"/>
                <a:cs typeface="Arial" pitchFamily="34" charset="0"/>
              </a:rPr>
              <a:t>Investor Group</a:t>
            </a:r>
            <a:endParaRPr lang="ko-KR" altLang="en-US" b="1" dirty="0" smtClean="0">
              <a:solidFill>
                <a:schemeClr val="accent1"/>
              </a:solidFill>
              <a:latin typeface="Arial" pitchFamily="34" charset="0"/>
              <a:cs typeface="Arial" pitchFamily="34" charset="0"/>
            </a:endParaRPr>
          </a:p>
        </p:txBody>
      </p:sp>
      <p:sp>
        <p:nvSpPr>
          <p:cNvPr id="27" name="TextBox 26"/>
          <p:cNvSpPr txBox="1"/>
          <p:nvPr/>
        </p:nvSpPr>
        <p:spPr>
          <a:xfrm>
            <a:off x="6429388" y="2576056"/>
            <a:ext cx="1428760" cy="461665"/>
          </a:xfrm>
          <a:prstGeom prst="rect">
            <a:avLst/>
          </a:prstGeom>
          <a:solidFill>
            <a:schemeClr val="bg1">
              <a:lumMod val="75000"/>
            </a:schemeClr>
          </a:solidFill>
        </p:spPr>
        <p:txBody>
          <a:bodyPr wrap="square" rtlCol="0">
            <a:spAutoFit/>
          </a:bodyPr>
          <a:lstStyle/>
          <a:p>
            <a:pPr algn="ctr"/>
            <a:r>
              <a:rPr lang="en-US" altLang="ko-KR" sz="2400" b="1" dirty="0" smtClean="0">
                <a:solidFill>
                  <a:srgbClr val="FFFF00"/>
                </a:solidFill>
                <a:latin typeface="Arial" pitchFamily="34" charset="0"/>
                <a:cs typeface="Arial" pitchFamily="34" charset="0"/>
              </a:rPr>
              <a:t>LECLE</a:t>
            </a:r>
            <a:endParaRPr lang="ko-KR" altLang="en-US" sz="2400" b="1" dirty="0" err="1" smtClean="0">
              <a:solidFill>
                <a:srgbClr val="FFFF00"/>
              </a:solidFill>
              <a:latin typeface="Arial" pitchFamily="34" charset="0"/>
              <a:cs typeface="Arial" pitchFamily="34" charset="0"/>
            </a:endParaRPr>
          </a:p>
        </p:txBody>
      </p:sp>
      <p:pic>
        <p:nvPicPr>
          <p:cNvPr id="1026" name="Picture 2"/>
          <p:cNvPicPr>
            <a:picLocks noChangeAspect="1" noChangeArrowheads="1"/>
          </p:cNvPicPr>
          <p:nvPr/>
        </p:nvPicPr>
        <p:blipFill>
          <a:blip r:embed="rId5" cstate="print"/>
          <a:srcRect/>
          <a:stretch>
            <a:fillRect/>
          </a:stretch>
        </p:blipFill>
        <p:spPr bwMode="auto">
          <a:xfrm>
            <a:off x="1562945" y="2180465"/>
            <a:ext cx="2195094" cy="428628"/>
          </a:xfrm>
          <a:prstGeom prst="rect">
            <a:avLst/>
          </a:prstGeom>
          <a:noFill/>
          <a:ln w="9525">
            <a:noFill/>
            <a:miter lim="800000"/>
            <a:headEnd/>
            <a:tailEnd/>
          </a:ln>
          <a:effectLst/>
        </p:spPr>
      </p:pic>
      <p:pic>
        <p:nvPicPr>
          <p:cNvPr id="28" name="Picture 2"/>
          <p:cNvPicPr>
            <a:picLocks noChangeAspect="1" noChangeArrowheads="1"/>
          </p:cNvPicPr>
          <p:nvPr/>
        </p:nvPicPr>
        <p:blipFill>
          <a:blip r:embed="rId4"/>
          <a:srcRect t="10112" r="5460" b="3684"/>
          <a:stretch>
            <a:fillRect/>
          </a:stretch>
        </p:blipFill>
        <p:spPr bwMode="auto">
          <a:xfrm>
            <a:off x="377706" y="2539949"/>
            <a:ext cx="1448512" cy="630374"/>
          </a:xfrm>
          <a:prstGeom prst="rect">
            <a:avLst/>
          </a:prstGeom>
          <a:noFill/>
          <a:ln w="9525">
            <a:noFill/>
            <a:miter lim="800000"/>
            <a:headEnd/>
            <a:tailEnd/>
          </a:ln>
          <a:effectLst/>
        </p:spPr>
      </p:pic>
      <p:sp>
        <p:nvSpPr>
          <p:cNvPr id="30" name="TextBox 29"/>
          <p:cNvSpPr txBox="1"/>
          <p:nvPr/>
        </p:nvSpPr>
        <p:spPr>
          <a:xfrm>
            <a:off x="3255774" y="2843955"/>
            <a:ext cx="785818" cy="400110"/>
          </a:xfrm>
          <a:prstGeom prst="rect">
            <a:avLst/>
          </a:prstGeom>
          <a:noFill/>
        </p:spPr>
        <p:txBody>
          <a:bodyPr wrap="square" rtlCol="0">
            <a:spAutoFit/>
          </a:bodyPr>
          <a:lstStyle/>
          <a:p>
            <a:pPr algn="ctr"/>
            <a:r>
              <a:rPr lang="en-US" altLang="ko-KR" sz="2000" b="1" dirty="0" smtClean="0">
                <a:solidFill>
                  <a:schemeClr val="accent1"/>
                </a:solidFill>
                <a:latin typeface="맑은 고딕"/>
                <a:ea typeface="맑은 고딕"/>
                <a:cs typeface="Arial" pitchFamily="34" charset="0"/>
              </a:rPr>
              <a:t>··· ···</a:t>
            </a:r>
            <a:endParaRPr lang="ko-KR" altLang="en-US" sz="2000" b="1" dirty="0" err="1" smtClean="0">
              <a:solidFill>
                <a:schemeClr val="accent1"/>
              </a:solidFill>
              <a:latin typeface="Arial" pitchFamily="34" charset="0"/>
              <a:cs typeface="Arial" pitchFamily="34" charset="0"/>
            </a:endParaRPr>
          </a:p>
        </p:txBody>
      </p:sp>
      <p:sp>
        <p:nvSpPr>
          <p:cNvPr id="31" name="TextBox 30"/>
          <p:cNvSpPr txBox="1"/>
          <p:nvPr/>
        </p:nvSpPr>
        <p:spPr>
          <a:xfrm>
            <a:off x="8107357" y="2843955"/>
            <a:ext cx="785818" cy="400110"/>
          </a:xfrm>
          <a:prstGeom prst="rect">
            <a:avLst/>
          </a:prstGeom>
          <a:noFill/>
        </p:spPr>
        <p:txBody>
          <a:bodyPr wrap="square" rtlCol="0">
            <a:spAutoFit/>
          </a:bodyPr>
          <a:lstStyle/>
          <a:p>
            <a:pPr algn="ctr"/>
            <a:r>
              <a:rPr lang="en-US" altLang="ko-KR" sz="2000" b="1" dirty="0" smtClean="0">
                <a:solidFill>
                  <a:schemeClr val="accent1"/>
                </a:solidFill>
                <a:latin typeface="맑은 고딕"/>
                <a:ea typeface="맑은 고딕"/>
                <a:cs typeface="Arial" pitchFamily="34" charset="0"/>
              </a:rPr>
              <a:t>··· ···</a:t>
            </a:r>
            <a:endParaRPr lang="ko-KR" altLang="en-US" sz="2000" b="1" dirty="0" err="1" smtClean="0">
              <a:solidFill>
                <a:schemeClr val="accent1"/>
              </a:solidFill>
              <a:latin typeface="Arial" pitchFamily="34" charset="0"/>
              <a:cs typeface="Arial" pitchFamily="34" charset="0"/>
            </a:endParaRPr>
          </a:p>
        </p:txBody>
      </p:sp>
      <p:pic>
        <p:nvPicPr>
          <p:cNvPr id="29" name="Picture 2" descr="D:\100.참조자료\100.참조자료\개인자료\증명사진_300X446.jpg"/>
          <p:cNvPicPr>
            <a:picLocks noChangeAspect="1" noChangeArrowheads="1"/>
          </p:cNvPicPr>
          <p:nvPr/>
        </p:nvPicPr>
        <p:blipFill>
          <a:blip r:embed="rId3" cstate="print">
            <a:lum bright="-32000" contrast="-100000"/>
          </a:blip>
          <a:srcRect b="29448"/>
          <a:stretch>
            <a:fillRect/>
          </a:stretch>
        </p:blipFill>
        <p:spPr bwMode="auto">
          <a:xfrm>
            <a:off x="3959952" y="3981754"/>
            <a:ext cx="1224096" cy="12834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33" name="Picture 2" descr="D:\100.참조자료\100.참조자료\개인자료\증명사진_300X446.jpg"/>
          <p:cNvPicPr>
            <a:picLocks noChangeAspect="1" noChangeArrowheads="1"/>
          </p:cNvPicPr>
          <p:nvPr/>
        </p:nvPicPr>
        <p:blipFill>
          <a:blip r:embed="rId3" cstate="print">
            <a:lum bright="-32000" contrast="-100000"/>
          </a:blip>
          <a:srcRect b="29448"/>
          <a:stretch>
            <a:fillRect/>
          </a:stretch>
        </p:blipFill>
        <p:spPr bwMode="auto">
          <a:xfrm>
            <a:off x="6845588" y="3981754"/>
            <a:ext cx="1224096" cy="1283436"/>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직사각형 4"/>
          <p:cNvSpPr/>
          <p:nvPr/>
        </p:nvSpPr>
        <p:spPr>
          <a:xfrm>
            <a:off x="2000232" y="1571612"/>
            <a:ext cx="5143536" cy="2665345"/>
          </a:xfrm>
          <a:prstGeom prst="rect">
            <a:avLst/>
          </a:prstGeom>
        </p:spPr>
        <p:txBody>
          <a:bodyPr wrap="square">
            <a:spAutoFit/>
          </a:bodyPr>
          <a:lstStyle/>
          <a:p>
            <a:pPr marL="359125" indent="-359125" algn="ctr" defTabSz="957838">
              <a:spcBef>
                <a:spcPct val="20000"/>
              </a:spcBef>
              <a:defRPr/>
            </a:pPr>
            <a:r>
              <a:rPr lang="en-US" altLang="ko-KR" sz="2800" b="1" spc="-46" dirty="0" err="1" smtClean="0">
                <a:solidFill>
                  <a:schemeClr val="tx1">
                    <a:lumMod val="75000"/>
                    <a:lumOff val="25000"/>
                  </a:schemeClr>
                </a:solidFill>
                <a:latin typeface="Arial" pitchFamily="34" charset="0"/>
                <a:ea typeface="나눔바른고딕" pitchFamily="50" charset="-127"/>
                <a:cs typeface="Arial" pitchFamily="34" charset="0"/>
              </a:rPr>
              <a:t>Jongmin</a:t>
            </a:r>
            <a:r>
              <a:rPr lang="en-US" altLang="ko-KR" sz="2800" b="1" spc="-46" dirty="0" smtClean="0">
                <a:solidFill>
                  <a:schemeClr val="tx1">
                    <a:lumMod val="75000"/>
                    <a:lumOff val="25000"/>
                  </a:schemeClr>
                </a:solidFill>
                <a:latin typeface="Arial" pitchFamily="34" charset="0"/>
                <a:ea typeface="나눔바른고딕" pitchFamily="50" charset="-127"/>
                <a:cs typeface="Arial" pitchFamily="34" charset="0"/>
              </a:rPr>
              <a:t> Jin</a:t>
            </a:r>
          </a:p>
          <a:p>
            <a:pPr marL="359125" marR="0" lvl="0" indent="-359125" algn="ctr" defTabSz="957838" rtl="0" eaLnBrk="1" fontAlgn="auto" latinLnBrk="1" hangingPunct="1">
              <a:spcBef>
                <a:spcPct val="20000"/>
              </a:spcBef>
              <a:spcAft>
                <a:spcPts val="0"/>
              </a:spcAft>
              <a:buClrTx/>
              <a:buSzTx/>
              <a:buFontTx/>
              <a:buNone/>
              <a:tabLst/>
              <a:defRPr/>
            </a:pPr>
            <a:r>
              <a:rPr lang="en-US" altLang="ko-KR" sz="2000" spc="-46" dirty="0" smtClean="0">
                <a:solidFill>
                  <a:schemeClr val="tx1">
                    <a:lumMod val="75000"/>
                    <a:lumOff val="25000"/>
                  </a:schemeClr>
                </a:solidFill>
                <a:latin typeface="Arial" pitchFamily="34" charset="0"/>
                <a:ea typeface="나눔바른고딕" pitchFamily="50" charset="-127"/>
                <a:cs typeface="Arial" pitchFamily="34" charset="0"/>
              </a:rPr>
              <a:t>Founder of C2B_Chain</a:t>
            </a:r>
          </a:p>
          <a:p>
            <a:pPr marL="359125" marR="0" lvl="0" indent="-359125" algn="ctr" defTabSz="957838" rtl="0" eaLnBrk="1" fontAlgn="auto" latinLnBrk="1" hangingPunct="1">
              <a:spcBef>
                <a:spcPct val="20000"/>
              </a:spcBef>
              <a:spcAft>
                <a:spcPts val="0"/>
              </a:spcAft>
              <a:buClrTx/>
              <a:buSzTx/>
              <a:buFontTx/>
              <a:buNone/>
              <a:tabLst/>
              <a:defRPr/>
            </a:pPr>
            <a:r>
              <a:rPr lang="en-US" altLang="ko-KR" sz="1100" spc="-46" dirty="0" smtClean="0">
                <a:solidFill>
                  <a:schemeClr val="tx1">
                    <a:lumMod val="75000"/>
                    <a:lumOff val="25000"/>
                  </a:schemeClr>
                </a:solidFill>
                <a:latin typeface="Arial" pitchFamily="34" charset="0"/>
                <a:ea typeface="나눔바른고딕" pitchFamily="50" charset="-127"/>
                <a:cs typeface="Arial" pitchFamily="34" charset="0"/>
              </a:rPr>
              <a:t>    </a:t>
            </a:r>
          </a:p>
          <a:p>
            <a:pPr marL="358775" marR="0" lvl="0" indent="1588" defTabSz="957838" rtl="0" eaLnBrk="1" fontAlgn="auto" latinLnBrk="1" hangingPunct="1">
              <a:lnSpc>
                <a:spcPct val="150000"/>
              </a:lnSpc>
              <a:spcBef>
                <a:spcPct val="20000"/>
              </a:spcBef>
              <a:spcAft>
                <a:spcPts val="0"/>
              </a:spcAft>
              <a:buClrTx/>
              <a:buSzTx/>
              <a:buFontTx/>
              <a:buNone/>
              <a:tabLst/>
              <a:defRPr/>
            </a:pPr>
            <a:r>
              <a:rPr lang="en-US" altLang="ko-KR" sz="2000" spc="-46" dirty="0" smtClean="0">
                <a:solidFill>
                  <a:schemeClr val="tx1">
                    <a:lumMod val="75000"/>
                    <a:lumOff val="25000"/>
                  </a:schemeClr>
                </a:solidFill>
                <a:latin typeface="Arial" pitchFamily="34" charset="0"/>
                <a:ea typeface="나눔바른고딕" pitchFamily="50" charset="-127"/>
                <a:cs typeface="Arial" pitchFamily="34" charset="0"/>
              </a:rPr>
              <a:t>Mobile: </a:t>
            </a:r>
            <a:r>
              <a:rPr lang="en-US" altLang="ko-KR" sz="2000" b="1" spc="-46" dirty="0" smtClean="0">
                <a:solidFill>
                  <a:schemeClr val="tx1">
                    <a:lumMod val="75000"/>
                    <a:lumOff val="25000"/>
                  </a:schemeClr>
                </a:solidFill>
                <a:latin typeface="Arial" pitchFamily="34" charset="0"/>
                <a:ea typeface="나눔바른고딕" pitchFamily="50" charset="-127"/>
                <a:cs typeface="Arial" pitchFamily="34" charset="0"/>
              </a:rPr>
              <a:t>+82 10-2762-5612</a:t>
            </a:r>
          </a:p>
          <a:p>
            <a:pPr marL="358775" marR="0" lvl="0" indent="1588" defTabSz="957838" rtl="0" eaLnBrk="1" fontAlgn="auto" latinLnBrk="1" hangingPunct="1">
              <a:lnSpc>
                <a:spcPct val="150000"/>
              </a:lnSpc>
              <a:spcBef>
                <a:spcPct val="20000"/>
              </a:spcBef>
              <a:spcAft>
                <a:spcPts val="0"/>
              </a:spcAft>
              <a:buClrTx/>
              <a:buSzTx/>
              <a:buFontTx/>
              <a:buNone/>
              <a:tabLst/>
              <a:defRPr/>
            </a:pPr>
            <a:r>
              <a:rPr lang="en-US" altLang="ko-KR" sz="2000" spc="-46" dirty="0" smtClean="0">
                <a:solidFill>
                  <a:schemeClr val="tx1">
                    <a:lumMod val="75000"/>
                    <a:lumOff val="25000"/>
                  </a:schemeClr>
                </a:solidFill>
                <a:latin typeface="Arial" pitchFamily="34" charset="0"/>
                <a:ea typeface="나눔바른고딕" pitchFamily="50" charset="-127"/>
                <a:cs typeface="Arial" pitchFamily="34" charset="0"/>
              </a:rPr>
              <a:t>E-mail: </a:t>
            </a:r>
            <a:r>
              <a:rPr lang="en-US" altLang="ko-KR" sz="2000" b="1" spc="-46" dirty="0" smtClean="0">
                <a:solidFill>
                  <a:schemeClr val="tx1">
                    <a:lumMod val="75000"/>
                    <a:lumOff val="25000"/>
                  </a:schemeClr>
                </a:solidFill>
                <a:latin typeface="Arial" pitchFamily="34" charset="0"/>
                <a:ea typeface="나눔바른고딕" pitchFamily="50" charset="-127"/>
                <a:cs typeface="Arial" pitchFamily="34" charset="0"/>
              </a:rPr>
              <a:t>jongmin.jin@gmail.com</a:t>
            </a:r>
          </a:p>
          <a:p>
            <a:pPr marL="358775" lvl="0" indent="1588" defTabSz="957838">
              <a:lnSpc>
                <a:spcPct val="150000"/>
              </a:lnSpc>
              <a:spcBef>
                <a:spcPct val="20000"/>
              </a:spcBef>
              <a:defRPr/>
            </a:pPr>
            <a:r>
              <a:rPr kumimoji="0" lang="en-US" altLang="ko-KR" sz="2000" i="0" u="none" strike="noStrike" kern="1200" cap="none" spc="-46" normalizeH="0" baseline="0" noProof="0" dirty="0" err="1" smtClean="0">
                <a:ln>
                  <a:noFill/>
                </a:ln>
                <a:solidFill>
                  <a:schemeClr val="tx1">
                    <a:lumMod val="75000"/>
                    <a:lumOff val="25000"/>
                  </a:schemeClr>
                </a:solidFill>
                <a:effectLst/>
                <a:uLnTx/>
                <a:uFillTx/>
                <a:latin typeface="Arial" pitchFamily="34" charset="0"/>
                <a:ea typeface="나눔바른고딕" pitchFamily="50" charset="-127"/>
                <a:cs typeface="Arial" pitchFamily="34" charset="0"/>
              </a:rPr>
              <a:t>WhatsApp</a:t>
            </a:r>
            <a:r>
              <a:rPr kumimoji="0" lang="en-US" altLang="ko-KR" sz="2000" i="0" u="none" strike="noStrike" kern="1200" cap="none" spc="-46" normalizeH="0" baseline="0" noProof="0" dirty="0" smtClean="0">
                <a:ln>
                  <a:noFill/>
                </a:ln>
                <a:solidFill>
                  <a:schemeClr val="tx1">
                    <a:lumMod val="75000"/>
                    <a:lumOff val="25000"/>
                  </a:schemeClr>
                </a:solidFill>
                <a:effectLst/>
                <a:uLnTx/>
                <a:uFillTx/>
                <a:latin typeface="Arial" pitchFamily="34" charset="0"/>
                <a:ea typeface="나눔바른고딕" pitchFamily="50" charset="-127"/>
                <a:cs typeface="Arial" pitchFamily="34" charset="0"/>
              </a:rPr>
              <a:t> &amp; </a:t>
            </a:r>
            <a:r>
              <a:rPr lang="en-US" altLang="ko-KR" sz="2000" spc="-46" dirty="0" smtClean="0">
                <a:solidFill>
                  <a:schemeClr val="tx1">
                    <a:lumMod val="75000"/>
                    <a:lumOff val="25000"/>
                  </a:schemeClr>
                </a:solidFill>
                <a:latin typeface="Arial" pitchFamily="34" charset="0"/>
                <a:ea typeface="나눔바른고딕" pitchFamily="50" charset="-127"/>
                <a:cs typeface="Arial" pitchFamily="34" charset="0"/>
              </a:rPr>
              <a:t>Skype </a:t>
            </a:r>
            <a:r>
              <a:rPr kumimoji="0" lang="en-US" altLang="ko-KR" sz="2000" i="0" u="none" strike="noStrike" kern="1200" cap="none" spc="-46" normalizeH="0" baseline="0" noProof="0" dirty="0" smtClean="0">
                <a:ln>
                  <a:noFill/>
                </a:ln>
                <a:solidFill>
                  <a:schemeClr val="tx1">
                    <a:lumMod val="75000"/>
                    <a:lumOff val="25000"/>
                  </a:schemeClr>
                </a:solidFill>
                <a:effectLst/>
                <a:uLnTx/>
                <a:uFillTx/>
                <a:latin typeface="Arial" pitchFamily="34" charset="0"/>
                <a:ea typeface="나눔바른고딕" pitchFamily="50" charset="-127"/>
                <a:cs typeface="Arial" pitchFamily="34" charset="0"/>
              </a:rPr>
              <a:t>:</a:t>
            </a:r>
            <a:r>
              <a:rPr kumimoji="0" lang="en-US" altLang="ko-KR" sz="1100" i="0" u="none" strike="noStrike" kern="1200" cap="none" spc="-46" normalizeH="0" baseline="0" noProof="0" dirty="0" smtClean="0">
                <a:ln>
                  <a:noFill/>
                </a:ln>
                <a:solidFill>
                  <a:schemeClr val="tx1">
                    <a:lumMod val="75000"/>
                    <a:lumOff val="25000"/>
                  </a:schemeClr>
                </a:solidFill>
                <a:effectLst/>
                <a:uLnTx/>
                <a:uFillTx/>
                <a:latin typeface="Arial" pitchFamily="34" charset="0"/>
                <a:ea typeface="나눔바른고딕" pitchFamily="50" charset="-127"/>
                <a:cs typeface="Arial" pitchFamily="34" charset="0"/>
              </a:rPr>
              <a:t> </a:t>
            </a:r>
            <a:r>
              <a:rPr kumimoji="0" lang="en-US" altLang="ko-KR" sz="2000" b="1" i="0" u="none" strike="noStrike" kern="1200" cap="none" spc="-46" normalizeH="0" baseline="0" noProof="0" dirty="0" smtClean="0">
                <a:ln>
                  <a:noFill/>
                </a:ln>
                <a:solidFill>
                  <a:schemeClr val="tx1">
                    <a:lumMod val="75000"/>
                    <a:lumOff val="25000"/>
                  </a:schemeClr>
                </a:solidFill>
                <a:effectLst/>
                <a:uLnTx/>
                <a:uFillTx/>
                <a:latin typeface="Arial" pitchFamily="34" charset="0"/>
                <a:ea typeface="나눔바른고딕" pitchFamily="50" charset="-127"/>
                <a:cs typeface="Arial" pitchFamily="34" charset="0"/>
              </a:rPr>
              <a:t>C2B_Chain</a:t>
            </a:r>
          </a:p>
        </p:txBody>
      </p:sp>
      <p:sp>
        <p:nvSpPr>
          <p:cNvPr id="6" name="직사각형 5"/>
          <p:cNvSpPr/>
          <p:nvPr/>
        </p:nvSpPr>
        <p:spPr>
          <a:xfrm>
            <a:off x="250825" y="4925809"/>
            <a:ext cx="8642350" cy="954107"/>
          </a:xfrm>
          <a:prstGeom prst="rect">
            <a:avLst/>
          </a:prstGeom>
        </p:spPr>
        <p:txBody>
          <a:bodyPr wrap="square">
            <a:spAutoFit/>
          </a:bodyPr>
          <a:lstStyle/>
          <a:p>
            <a:r>
              <a:rPr lang="en-US" sz="2800" b="1" dirty="0" smtClean="0">
                <a:solidFill>
                  <a:schemeClr val="accent1"/>
                </a:solidFill>
                <a:latin typeface="Arial" pitchFamily="34" charset="0"/>
                <a:cs typeface="Arial" pitchFamily="34" charset="0"/>
              </a:rPr>
              <a:t>If you want to go fast, you should go alone.</a:t>
            </a:r>
          </a:p>
          <a:p>
            <a:r>
              <a:rPr lang="en-US" sz="2800" b="1" dirty="0" smtClean="0">
                <a:solidFill>
                  <a:schemeClr val="accent1"/>
                </a:solidFill>
                <a:latin typeface="Arial" pitchFamily="34" charset="0"/>
                <a:cs typeface="Arial" pitchFamily="34" charset="0"/>
              </a:rPr>
              <a:t>But if you want to go far, you should go together.</a:t>
            </a:r>
            <a:endParaRPr lang="en-US" sz="28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mn-ea"/>
                <a:cs typeface="Arial" pitchFamily="34" charset="0"/>
              </a:rPr>
              <a:t>Milestones</a:t>
            </a:r>
            <a:endParaRPr lang="ko-KR" altLang="en-US" sz="2800" b="1" dirty="0">
              <a:solidFill>
                <a:schemeClr val="accent1"/>
              </a:solidFill>
              <a:latin typeface="Arial" pitchFamily="34" charset="0"/>
              <a:ea typeface="+mn-ea"/>
              <a:cs typeface="Arial" pitchFamily="34" charset="0"/>
            </a:endParaRPr>
          </a:p>
        </p:txBody>
      </p:sp>
      <p:sp>
        <p:nvSpPr>
          <p:cNvPr id="5" name="TextBox 4"/>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Fund raising target on 2Q, 2019</a:t>
            </a:r>
          </a:p>
          <a:p>
            <a:pPr lvl="0" algn="ctr"/>
            <a:r>
              <a:rPr lang="en-US" altLang="ko-KR" sz="2400" b="1" dirty="0" smtClean="0">
                <a:solidFill>
                  <a:schemeClr val="accent1"/>
                </a:solidFill>
                <a:latin typeface="Arial" pitchFamily="34" charset="0"/>
                <a:cs typeface="Arial" pitchFamily="34" charset="0"/>
              </a:rPr>
              <a:t>Setup / Partnering / Token Economy ongoing</a:t>
            </a:r>
          </a:p>
        </p:txBody>
      </p:sp>
      <p:cxnSp>
        <p:nvCxnSpPr>
          <p:cNvPr id="6" name="직선 화살표 연결선 5"/>
          <p:cNvCxnSpPr/>
          <p:nvPr/>
        </p:nvCxnSpPr>
        <p:spPr>
          <a:xfrm>
            <a:off x="464154" y="2420278"/>
            <a:ext cx="8172000" cy="1588"/>
          </a:xfrm>
          <a:prstGeom prst="straightConnector1">
            <a:avLst/>
          </a:prstGeom>
          <a:ln w="15875">
            <a:solidFill>
              <a:schemeClr val="bg1">
                <a:lumMod val="50000"/>
              </a:schemeClr>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8" name="직선 연결선 7"/>
          <p:cNvCxnSpPr/>
          <p:nvPr/>
        </p:nvCxnSpPr>
        <p:spPr>
          <a:xfrm rot="5400000">
            <a:off x="2134938" y="2293014"/>
            <a:ext cx="540000" cy="1588"/>
          </a:xfrm>
          <a:prstGeom prst="line">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직선 연결선 10"/>
          <p:cNvCxnSpPr/>
          <p:nvPr/>
        </p:nvCxnSpPr>
        <p:spPr>
          <a:xfrm rot="5400000">
            <a:off x="4690160" y="2420138"/>
            <a:ext cx="285752" cy="1588"/>
          </a:xfrm>
          <a:prstGeom prst="line">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1244894" y="2020560"/>
            <a:ext cx="1071570" cy="338554"/>
          </a:xfrm>
          <a:prstGeom prst="rect">
            <a:avLst/>
          </a:prstGeom>
          <a:noFill/>
        </p:spPr>
        <p:txBody>
          <a:bodyPr wrap="square" rtlCol="0">
            <a:spAutoFit/>
          </a:bodyPr>
          <a:lstStyle/>
          <a:p>
            <a:pPr algn="ctr"/>
            <a:r>
              <a:rPr lang="en-US" altLang="ko-KR" sz="1600" dirty="0" smtClean="0">
                <a:solidFill>
                  <a:schemeClr val="accent1"/>
                </a:solidFill>
                <a:latin typeface="Arial" pitchFamily="34" charset="0"/>
                <a:cs typeface="Arial" pitchFamily="34" charset="0"/>
              </a:rPr>
              <a:t>4Q</a:t>
            </a:r>
            <a:endParaRPr lang="ko-KR" altLang="en-US" sz="1600" dirty="0" err="1" smtClean="0">
              <a:solidFill>
                <a:schemeClr val="accent1"/>
              </a:solidFill>
              <a:latin typeface="Arial" pitchFamily="34" charset="0"/>
              <a:cs typeface="Arial" pitchFamily="34" charset="0"/>
            </a:endParaRPr>
          </a:p>
        </p:txBody>
      </p:sp>
      <p:sp>
        <p:nvSpPr>
          <p:cNvPr id="14" name="TextBox 13"/>
          <p:cNvSpPr txBox="1"/>
          <p:nvPr/>
        </p:nvSpPr>
        <p:spPr>
          <a:xfrm>
            <a:off x="1244894" y="1724966"/>
            <a:ext cx="1071570" cy="369332"/>
          </a:xfrm>
          <a:prstGeom prst="rect">
            <a:avLst/>
          </a:prstGeom>
          <a:noFill/>
        </p:spPr>
        <p:txBody>
          <a:bodyPr wrap="square" rtlCol="0">
            <a:spAutoFit/>
          </a:bodyPr>
          <a:lstStyle/>
          <a:p>
            <a:pPr algn="ctr"/>
            <a:r>
              <a:rPr lang="en-US" altLang="ko-KR" b="1" dirty="0" smtClean="0">
                <a:solidFill>
                  <a:schemeClr val="accent1"/>
                </a:solidFill>
                <a:latin typeface="Arial" pitchFamily="34" charset="0"/>
                <a:cs typeface="Arial" pitchFamily="34" charset="0"/>
              </a:rPr>
              <a:t>2018</a:t>
            </a:r>
            <a:endParaRPr lang="ko-KR" altLang="en-US" b="1" dirty="0" err="1" smtClean="0">
              <a:solidFill>
                <a:schemeClr val="accent1"/>
              </a:solidFill>
              <a:latin typeface="Arial" pitchFamily="34" charset="0"/>
              <a:cs typeface="Arial" pitchFamily="34" charset="0"/>
            </a:endParaRPr>
          </a:p>
        </p:txBody>
      </p:sp>
      <p:sp>
        <p:nvSpPr>
          <p:cNvPr id="15" name="오각형 14"/>
          <p:cNvSpPr/>
          <p:nvPr/>
        </p:nvSpPr>
        <p:spPr>
          <a:xfrm>
            <a:off x="274320" y="2777582"/>
            <a:ext cx="2201262" cy="576000"/>
          </a:xfrm>
          <a:prstGeom prst="homePlate">
            <a:avLst>
              <a:gd name="adj" fmla="val 35059"/>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buFont typeface="Wingdings" pitchFamily="2" charset="2"/>
              <a:buChar char="§"/>
            </a:pPr>
            <a:r>
              <a:rPr lang="en-US" altLang="ko-KR" sz="1600" b="1" dirty="0" err="1" smtClean="0">
                <a:solidFill>
                  <a:schemeClr val="accent1"/>
                </a:solidFill>
                <a:latin typeface="Arial" pitchFamily="34" charset="0"/>
                <a:cs typeface="Arial" pitchFamily="34" charset="0"/>
              </a:rPr>
              <a:t>SetUp</a:t>
            </a:r>
            <a:endParaRPr lang="en-US" altLang="ko-KR" sz="1600" b="1" dirty="0" smtClean="0">
              <a:solidFill>
                <a:schemeClr val="accent1"/>
              </a:solidFill>
              <a:latin typeface="Arial" pitchFamily="34" charset="0"/>
              <a:cs typeface="Arial" pitchFamily="34" charset="0"/>
            </a:endParaRPr>
          </a:p>
          <a:p>
            <a:pPr marL="182563" indent="-182563">
              <a:buFont typeface="Wingdings" pitchFamily="2" charset="2"/>
              <a:buChar char="§"/>
            </a:pPr>
            <a:r>
              <a:rPr lang="en-US" altLang="ko-KR" sz="1600" b="1" dirty="0" smtClean="0">
                <a:solidFill>
                  <a:schemeClr val="accent1"/>
                </a:solidFill>
                <a:latin typeface="Arial" pitchFamily="34" charset="0"/>
                <a:cs typeface="Arial" pitchFamily="34" charset="0"/>
              </a:rPr>
              <a:t>Partnering</a:t>
            </a:r>
            <a:endParaRPr lang="ko-KR" altLang="en-US" sz="1600" b="1" dirty="0">
              <a:solidFill>
                <a:schemeClr val="accent1"/>
              </a:solidFill>
              <a:latin typeface="Arial" pitchFamily="34" charset="0"/>
              <a:cs typeface="Arial" pitchFamily="34" charset="0"/>
            </a:endParaRPr>
          </a:p>
        </p:txBody>
      </p:sp>
      <p:sp>
        <p:nvSpPr>
          <p:cNvPr id="18" name="TextBox 17"/>
          <p:cNvSpPr txBox="1"/>
          <p:nvPr/>
        </p:nvSpPr>
        <p:spPr>
          <a:xfrm>
            <a:off x="4297251" y="1724966"/>
            <a:ext cx="1071570" cy="369332"/>
          </a:xfrm>
          <a:prstGeom prst="rect">
            <a:avLst/>
          </a:prstGeom>
          <a:noFill/>
        </p:spPr>
        <p:txBody>
          <a:bodyPr wrap="square" rtlCol="0">
            <a:spAutoFit/>
          </a:bodyPr>
          <a:lstStyle/>
          <a:p>
            <a:pPr algn="ctr"/>
            <a:r>
              <a:rPr lang="en-US" altLang="ko-KR" b="1" dirty="0" smtClean="0">
                <a:solidFill>
                  <a:schemeClr val="accent1"/>
                </a:solidFill>
                <a:latin typeface="Arial" pitchFamily="34" charset="0"/>
                <a:cs typeface="Arial" pitchFamily="34" charset="0"/>
              </a:rPr>
              <a:t>2019</a:t>
            </a:r>
            <a:endParaRPr lang="ko-KR" altLang="en-US" b="1" dirty="0" err="1" smtClean="0">
              <a:solidFill>
                <a:schemeClr val="accent1"/>
              </a:solidFill>
              <a:latin typeface="Arial" pitchFamily="34" charset="0"/>
              <a:cs typeface="Arial" pitchFamily="34" charset="0"/>
            </a:endParaRPr>
          </a:p>
        </p:txBody>
      </p:sp>
      <p:cxnSp>
        <p:nvCxnSpPr>
          <p:cNvPr id="20" name="직선 연결선 19"/>
          <p:cNvCxnSpPr/>
          <p:nvPr/>
        </p:nvCxnSpPr>
        <p:spPr>
          <a:xfrm rot="5400000">
            <a:off x="6991134" y="2293014"/>
            <a:ext cx="540000" cy="1588"/>
          </a:xfrm>
          <a:prstGeom prst="line">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7302568" y="2020560"/>
            <a:ext cx="1071570" cy="338554"/>
          </a:xfrm>
          <a:prstGeom prst="rect">
            <a:avLst/>
          </a:prstGeom>
          <a:noFill/>
        </p:spPr>
        <p:txBody>
          <a:bodyPr wrap="square" rtlCol="0">
            <a:spAutoFit/>
          </a:bodyPr>
          <a:lstStyle/>
          <a:p>
            <a:pPr algn="ctr"/>
            <a:r>
              <a:rPr lang="en-US" altLang="ko-KR" sz="1600" dirty="0" smtClean="0">
                <a:solidFill>
                  <a:schemeClr val="accent1"/>
                </a:solidFill>
                <a:latin typeface="Arial" pitchFamily="34" charset="0"/>
                <a:cs typeface="Arial" pitchFamily="34" charset="0"/>
              </a:rPr>
              <a:t>1Q</a:t>
            </a:r>
            <a:endParaRPr lang="ko-KR" altLang="en-US" sz="1600" dirty="0" err="1" smtClean="0">
              <a:solidFill>
                <a:schemeClr val="accent1"/>
              </a:solidFill>
              <a:latin typeface="Arial" pitchFamily="34" charset="0"/>
              <a:cs typeface="Arial" pitchFamily="34" charset="0"/>
            </a:endParaRPr>
          </a:p>
        </p:txBody>
      </p:sp>
      <p:sp>
        <p:nvSpPr>
          <p:cNvPr id="22" name="TextBox 21"/>
          <p:cNvSpPr txBox="1"/>
          <p:nvPr/>
        </p:nvSpPr>
        <p:spPr>
          <a:xfrm>
            <a:off x="7302568" y="1724966"/>
            <a:ext cx="1071570" cy="369332"/>
          </a:xfrm>
          <a:prstGeom prst="rect">
            <a:avLst/>
          </a:prstGeom>
          <a:noFill/>
        </p:spPr>
        <p:txBody>
          <a:bodyPr wrap="square" rtlCol="0">
            <a:spAutoFit/>
          </a:bodyPr>
          <a:lstStyle/>
          <a:p>
            <a:pPr algn="ctr"/>
            <a:r>
              <a:rPr lang="en-US" altLang="ko-KR" b="1" dirty="0" smtClean="0">
                <a:solidFill>
                  <a:schemeClr val="accent1"/>
                </a:solidFill>
                <a:latin typeface="Arial" pitchFamily="34" charset="0"/>
                <a:cs typeface="Arial" pitchFamily="34" charset="0"/>
              </a:rPr>
              <a:t>2020</a:t>
            </a:r>
            <a:endParaRPr lang="ko-KR" altLang="en-US" b="1" dirty="0" err="1" smtClean="0">
              <a:solidFill>
                <a:schemeClr val="accent1"/>
              </a:solidFill>
              <a:latin typeface="Arial" pitchFamily="34" charset="0"/>
              <a:cs typeface="Arial" pitchFamily="34" charset="0"/>
            </a:endParaRPr>
          </a:p>
        </p:txBody>
      </p:sp>
      <p:sp>
        <p:nvSpPr>
          <p:cNvPr id="23" name="오각형 22"/>
          <p:cNvSpPr/>
          <p:nvPr/>
        </p:nvSpPr>
        <p:spPr>
          <a:xfrm>
            <a:off x="1835836" y="3599302"/>
            <a:ext cx="1925630" cy="576000"/>
          </a:xfrm>
          <a:prstGeom prst="homePlate">
            <a:avLst>
              <a:gd name="adj" fmla="val 43359"/>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buFont typeface="Wingdings" pitchFamily="2" charset="2"/>
              <a:buChar char="§"/>
            </a:pPr>
            <a:r>
              <a:rPr lang="en-US" altLang="ko-KR" sz="1600" b="1" dirty="0" smtClean="0">
                <a:solidFill>
                  <a:schemeClr val="accent1"/>
                </a:solidFill>
                <a:latin typeface="Arial" pitchFamily="34" charset="0"/>
                <a:cs typeface="Arial" pitchFamily="34" charset="0"/>
              </a:rPr>
              <a:t>3+ Demo development</a:t>
            </a:r>
            <a:endParaRPr lang="ko-KR" altLang="en-US" sz="1600" b="1" dirty="0">
              <a:solidFill>
                <a:schemeClr val="accent1"/>
              </a:solidFill>
              <a:latin typeface="Arial" pitchFamily="34" charset="0"/>
              <a:cs typeface="Arial" pitchFamily="34" charset="0"/>
            </a:endParaRPr>
          </a:p>
        </p:txBody>
      </p:sp>
      <p:cxnSp>
        <p:nvCxnSpPr>
          <p:cNvPr id="24" name="직선 연결선 23"/>
          <p:cNvCxnSpPr/>
          <p:nvPr/>
        </p:nvCxnSpPr>
        <p:spPr>
          <a:xfrm rot="5400000">
            <a:off x="3476508" y="2420138"/>
            <a:ext cx="285752" cy="1588"/>
          </a:xfrm>
          <a:prstGeom prst="line">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cxnSp>
        <p:nvCxnSpPr>
          <p:cNvPr id="25" name="직선 연결선 24"/>
          <p:cNvCxnSpPr/>
          <p:nvPr/>
        </p:nvCxnSpPr>
        <p:spPr>
          <a:xfrm rot="5400000">
            <a:off x="5903812" y="2420138"/>
            <a:ext cx="285752" cy="1588"/>
          </a:xfrm>
          <a:prstGeom prst="line">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2475582" y="2020560"/>
            <a:ext cx="1071570" cy="338554"/>
          </a:xfrm>
          <a:prstGeom prst="rect">
            <a:avLst/>
          </a:prstGeom>
          <a:noFill/>
        </p:spPr>
        <p:txBody>
          <a:bodyPr wrap="square" rtlCol="0">
            <a:spAutoFit/>
          </a:bodyPr>
          <a:lstStyle/>
          <a:p>
            <a:pPr algn="ctr"/>
            <a:r>
              <a:rPr lang="en-US" altLang="ko-KR" sz="1600" dirty="0" smtClean="0">
                <a:solidFill>
                  <a:schemeClr val="accent1"/>
                </a:solidFill>
                <a:latin typeface="Arial" pitchFamily="34" charset="0"/>
                <a:cs typeface="Arial" pitchFamily="34" charset="0"/>
              </a:rPr>
              <a:t>1Q</a:t>
            </a:r>
            <a:endParaRPr lang="ko-KR" altLang="en-US" sz="1600" dirty="0" err="1" smtClean="0">
              <a:solidFill>
                <a:schemeClr val="accent1"/>
              </a:solidFill>
              <a:latin typeface="Arial" pitchFamily="34" charset="0"/>
              <a:cs typeface="Arial" pitchFamily="34" charset="0"/>
            </a:endParaRPr>
          </a:p>
        </p:txBody>
      </p:sp>
      <p:sp>
        <p:nvSpPr>
          <p:cNvPr id="27" name="TextBox 26"/>
          <p:cNvSpPr txBox="1"/>
          <p:nvPr/>
        </p:nvSpPr>
        <p:spPr>
          <a:xfrm>
            <a:off x="3690028" y="2020560"/>
            <a:ext cx="1071570" cy="338554"/>
          </a:xfrm>
          <a:prstGeom prst="rect">
            <a:avLst/>
          </a:prstGeom>
          <a:noFill/>
        </p:spPr>
        <p:txBody>
          <a:bodyPr wrap="square" rtlCol="0">
            <a:spAutoFit/>
          </a:bodyPr>
          <a:lstStyle/>
          <a:p>
            <a:pPr algn="ctr"/>
            <a:r>
              <a:rPr lang="en-US" altLang="ko-KR" sz="1600" dirty="0" smtClean="0">
                <a:solidFill>
                  <a:schemeClr val="accent1"/>
                </a:solidFill>
                <a:latin typeface="Arial" pitchFamily="34" charset="0"/>
                <a:cs typeface="Arial" pitchFamily="34" charset="0"/>
              </a:rPr>
              <a:t>2Q</a:t>
            </a:r>
            <a:endParaRPr lang="ko-KR" altLang="en-US" sz="1600" dirty="0" err="1" smtClean="0">
              <a:solidFill>
                <a:schemeClr val="accent1"/>
              </a:solidFill>
              <a:latin typeface="Arial" pitchFamily="34" charset="0"/>
              <a:cs typeface="Arial" pitchFamily="34" charset="0"/>
            </a:endParaRPr>
          </a:p>
        </p:txBody>
      </p:sp>
      <p:sp>
        <p:nvSpPr>
          <p:cNvPr id="28" name="TextBox 27"/>
          <p:cNvSpPr txBox="1"/>
          <p:nvPr/>
        </p:nvSpPr>
        <p:spPr>
          <a:xfrm>
            <a:off x="4904474" y="2020560"/>
            <a:ext cx="1071570" cy="338554"/>
          </a:xfrm>
          <a:prstGeom prst="rect">
            <a:avLst/>
          </a:prstGeom>
          <a:noFill/>
        </p:spPr>
        <p:txBody>
          <a:bodyPr wrap="square" rtlCol="0">
            <a:spAutoFit/>
          </a:bodyPr>
          <a:lstStyle/>
          <a:p>
            <a:pPr algn="ctr"/>
            <a:r>
              <a:rPr lang="en-US" altLang="ko-KR" sz="1600" dirty="0" smtClean="0">
                <a:solidFill>
                  <a:schemeClr val="accent1"/>
                </a:solidFill>
                <a:latin typeface="Arial" pitchFamily="34" charset="0"/>
                <a:cs typeface="Arial" pitchFamily="34" charset="0"/>
              </a:rPr>
              <a:t>3Q</a:t>
            </a:r>
            <a:endParaRPr lang="ko-KR" altLang="en-US" sz="1600" dirty="0" err="1" smtClean="0">
              <a:solidFill>
                <a:schemeClr val="accent1"/>
              </a:solidFill>
              <a:latin typeface="Arial" pitchFamily="34" charset="0"/>
              <a:cs typeface="Arial" pitchFamily="34" charset="0"/>
            </a:endParaRPr>
          </a:p>
        </p:txBody>
      </p:sp>
      <p:sp>
        <p:nvSpPr>
          <p:cNvPr id="29" name="TextBox 28"/>
          <p:cNvSpPr txBox="1"/>
          <p:nvPr/>
        </p:nvSpPr>
        <p:spPr>
          <a:xfrm>
            <a:off x="6108442" y="2020560"/>
            <a:ext cx="1071570" cy="338554"/>
          </a:xfrm>
          <a:prstGeom prst="rect">
            <a:avLst/>
          </a:prstGeom>
          <a:noFill/>
        </p:spPr>
        <p:txBody>
          <a:bodyPr wrap="square" rtlCol="0">
            <a:spAutoFit/>
          </a:bodyPr>
          <a:lstStyle/>
          <a:p>
            <a:pPr algn="ctr"/>
            <a:r>
              <a:rPr lang="en-US" altLang="ko-KR" sz="1600" dirty="0" smtClean="0">
                <a:solidFill>
                  <a:schemeClr val="accent1"/>
                </a:solidFill>
                <a:latin typeface="Arial" pitchFamily="34" charset="0"/>
                <a:cs typeface="Arial" pitchFamily="34" charset="0"/>
              </a:rPr>
              <a:t>4Q</a:t>
            </a:r>
            <a:endParaRPr lang="ko-KR" altLang="en-US" sz="1600" dirty="0" err="1" smtClean="0">
              <a:solidFill>
                <a:schemeClr val="accent1"/>
              </a:solidFill>
              <a:latin typeface="Arial" pitchFamily="34" charset="0"/>
              <a:cs typeface="Arial" pitchFamily="34" charset="0"/>
            </a:endParaRPr>
          </a:p>
        </p:txBody>
      </p:sp>
      <p:sp>
        <p:nvSpPr>
          <p:cNvPr id="32" name="오각형 31"/>
          <p:cNvSpPr/>
          <p:nvPr/>
        </p:nvSpPr>
        <p:spPr>
          <a:xfrm>
            <a:off x="2382138" y="4221924"/>
            <a:ext cx="2189862" cy="432000"/>
          </a:xfrm>
          <a:prstGeom prst="homePlate">
            <a:avLst>
              <a:gd name="adj" fmla="val 5747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r>
              <a:rPr lang="en-US" altLang="ko-KR" sz="1600" b="1" dirty="0" smtClean="0">
                <a:solidFill>
                  <a:schemeClr val="accent1"/>
                </a:solidFill>
                <a:latin typeface="Arial" pitchFamily="34" charset="0"/>
                <a:cs typeface="Arial" pitchFamily="34" charset="0"/>
              </a:rPr>
              <a:t>Proof of Concept </a:t>
            </a:r>
            <a:endParaRPr lang="ko-KR" altLang="en-US" sz="1600" b="1" dirty="0">
              <a:solidFill>
                <a:schemeClr val="accent1"/>
              </a:solidFill>
              <a:latin typeface="Arial" pitchFamily="34" charset="0"/>
              <a:cs typeface="Arial" pitchFamily="34" charset="0"/>
            </a:endParaRPr>
          </a:p>
        </p:txBody>
      </p:sp>
      <p:sp>
        <p:nvSpPr>
          <p:cNvPr id="33" name="오각형 32"/>
          <p:cNvSpPr/>
          <p:nvPr/>
        </p:nvSpPr>
        <p:spPr>
          <a:xfrm>
            <a:off x="1975516" y="5007742"/>
            <a:ext cx="2810798" cy="432000"/>
          </a:xfrm>
          <a:prstGeom prst="homePlate">
            <a:avLst>
              <a:gd name="adj" fmla="val 5747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r>
              <a:rPr lang="en-US" altLang="ko-KR" sz="1600" b="1" dirty="0" smtClean="0">
                <a:solidFill>
                  <a:schemeClr val="accent1"/>
                </a:solidFill>
                <a:latin typeface="Arial" pitchFamily="34" charset="0"/>
                <a:cs typeface="Arial" pitchFamily="34" charset="0"/>
              </a:rPr>
              <a:t>Token Economy</a:t>
            </a:r>
            <a:endParaRPr lang="ko-KR" altLang="en-US" sz="1600" b="1" dirty="0">
              <a:solidFill>
                <a:schemeClr val="accent1"/>
              </a:solidFill>
              <a:latin typeface="Arial" pitchFamily="34" charset="0"/>
              <a:cs typeface="Arial" pitchFamily="34" charset="0"/>
            </a:endParaRPr>
          </a:p>
        </p:txBody>
      </p:sp>
      <p:sp>
        <p:nvSpPr>
          <p:cNvPr id="34" name="오각형 33"/>
          <p:cNvSpPr/>
          <p:nvPr/>
        </p:nvSpPr>
        <p:spPr>
          <a:xfrm>
            <a:off x="6715140" y="4000504"/>
            <a:ext cx="2178035" cy="432000"/>
          </a:xfrm>
          <a:prstGeom prst="homePlate">
            <a:avLst>
              <a:gd name="adj" fmla="val 43359"/>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r>
              <a:rPr lang="en-US" altLang="ko-KR" sz="1600" b="1" dirty="0" smtClean="0">
                <a:solidFill>
                  <a:schemeClr val="accent1"/>
                </a:solidFill>
                <a:latin typeface="Arial" pitchFamily="34" charset="0"/>
                <a:cs typeface="Arial" pitchFamily="34" charset="0"/>
              </a:rPr>
              <a:t>on CAN network</a:t>
            </a:r>
            <a:endParaRPr lang="ko-KR" altLang="en-US" sz="1600" b="1" dirty="0">
              <a:solidFill>
                <a:schemeClr val="accent1"/>
              </a:solidFill>
              <a:latin typeface="Arial" pitchFamily="34" charset="0"/>
              <a:cs typeface="Arial" pitchFamily="34" charset="0"/>
            </a:endParaRPr>
          </a:p>
        </p:txBody>
      </p:sp>
      <p:sp>
        <p:nvSpPr>
          <p:cNvPr id="35" name="TextBox 34"/>
          <p:cNvSpPr txBox="1"/>
          <p:nvPr/>
        </p:nvSpPr>
        <p:spPr>
          <a:xfrm>
            <a:off x="357158" y="1796404"/>
            <a:ext cx="677837" cy="338554"/>
          </a:xfrm>
          <a:prstGeom prst="rect">
            <a:avLst/>
          </a:prstGeom>
          <a:noFill/>
        </p:spPr>
        <p:txBody>
          <a:bodyPr wrap="square" rtlCol="0">
            <a:spAutoFit/>
          </a:bodyPr>
          <a:lstStyle/>
          <a:p>
            <a:pPr algn="ctr"/>
            <a:r>
              <a:rPr lang="en-US" altLang="ko-KR" sz="1600" b="1" dirty="0" smtClean="0">
                <a:solidFill>
                  <a:schemeClr val="accent1"/>
                </a:solidFill>
                <a:latin typeface="Arial" pitchFamily="34" charset="0"/>
                <a:cs typeface="Arial" pitchFamily="34" charset="0"/>
              </a:rPr>
              <a:t>Here</a:t>
            </a:r>
            <a:endParaRPr lang="ko-KR" altLang="en-US" sz="1600" b="1" dirty="0" err="1" smtClean="0">
              <a:solidFill>
                <a:schemeClr val="accent1"/>
              </a:solidFill>
              <a:latin typeface="Arial" pitchFamily="34" charset="0"/>
              <a:cs typeface="Arial" pitchFamily="34" charset="0"/>
            </a:endParaRPr>
          </a:p>
        </p:txBody>
      </p:sp>
      <p:sp>
        <p:nvSpPr>
          <p:cNvPr id="36" name="이등변 삼각형 35"/>
          <p:cNvSpPr/>
          <p:nvPr/>
        </p:nvSpPr>
        <p:spPr>
          <a:xfrm rot="10800000">
            <a:off x="552077" y="2112954"/>
            <a:ext cx="288000" cy="252000"/>
          </a:xfrm>
          <a:prstGeom prst="triangle">
            <a:avLst/>
          </a:prstGeom>
          <a:solidFill>
            <a:schemeClr val="accent1"/>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cxnSp>
        <p:nvCxnSpPr>
          <p:cNvPr id="37" name="직선 연결선 36"/>
          <p:cNvCxnSpPr/>
          <p:nvPr/>
        </p:nvCxnSpPr>
        <p:spPr>
          <a:xfrm rot="5400000">
            <a:off x="1050424" y="2420138"/>
            <a:ext cx="285752" cy="1588"/>
          </a:xfrm>
          <a:prstGeom prst="line">
            <a:avLst/>
          </a:prstGeom>
          <a:ln w="15875">
            <a:solidFill>
              <a:schemeClr val="bg1">
                <a:lumMod val="50000"/>
              </a:schemeClr>
            </a:solidFill>
            <a:tailEnd type="none" w="lg" len="lg"/>
          </a:ln>
        </p:spPr>
        <p:style>
          <a:lnRef idx="1">
            <a:schemeClr val="accent1"/>
          </a:lnRef>
          <a:fillRef idx="0">
            <a:schemeClr val="accent1"/>
          </a:fillRef>
          <a:effectRef idx="0">
            <a:schemeClr val="accent1"/>
          </a:effectRef>
          <a:fontRef idx="minor">
            <a:schemeClr val="tx1"/>
          </a:fontRef>
        </p:style>
      </p:cxnSp>
      <p:sp>
        <p:nvSpPr>
          <p:cNvPr id="38" name="오각형 37"/>
          <p:cNvSpPr/>
          <p:nvPr/>
        </p:nvSpPr>
        <p:spPr>
          <a:xfrm>
            <a:off x="1363386" y="5007742"/>
            <a:ext cx="216000" cy="432000"/>
          </a:xfrm>
          <a:prstGeom prst="homePlate">
            <a:avLst>
              <a:gd name="adj"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endParaRPr lang="ko-KR" altLang="en-US" sz="1600" b="1" dirty="0">
              <a:solidFill>
                <a:schemeClr val="accent1"/>
              </a:solidFill>
              <a:latin typeface="Arial" pitchFamily="34" charset="0"/>
              <a:cs typeface="Arial" pitchFamily="34" charset="0"/>
            </a:endParaRPr>
          </a:p>
        </p:txBody>
      </p:sp>
      <p:sp>
        <p:nvSpPr>
          <p:cNvPr id="39" name="오각형 38"/>
          <p:cNvSpPr/>
          <p:nvPr/>
        </p:nvSpPr>
        <p:spPr>
          <a:xfrm>
            <a:off x="915136" y="5007742"/>
            <a:ext cx="108000" cy="432000"/>
          </a:xfrm>
          <a:prstGeom prst="homePlate">
            <a:avLst>
              <a:gd name="adj"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endParaRPr lang="ko-KR" altLang="en-US" sz="1600" b="1" dirty="0">
              <a:solidFill>
                <a:schemeClr val="accent1"/>
              </a:solidFill>
              <a:latin typeface="Arial" pitchFamily="34" charset="0"/>
              <a:cs typeface="Arial" pitchFamily="34" charset="0"/>
            </a:endParaRPr>
          </a:p>
        </p:txBody>
      </p:sp>
      <p:sp>
        <p:nvSpPr>
          <p:cNvPr id="40" name="오각형 39"/>
          <p:cNvSpPr/>
          <p:nvPr/>
        </p:nvSpPr>
        <p:spPr>
          <a:xfrm>
            <a:off x="1129660" y="5007742"/>
            <a:ext cx="144000" cy="432000"/>
          </a:xfrm>
          <a:prstGeom prst="homePlate">
            <a:avLst>
              <a:gd name="adj"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endParaRPr lang="ko-KR" altLang="en-US" sz="1600" b="1" dirty="0">
              <a:solidFill>
                <a:schemeClr val="accent1"/>
              </a:solidFill>
              <a:latin typeface="Arial" pitchFamily="34" charset="0"/>
              <a:cs typeface="Arial" pitchFamily="34" charset="0"/>
            </a:endParaRPr>
          </a:p>
        </p:txBody>
      </p:sp>
      <p:sp>
        <p:nvSpPr>
          <p:cNvPr id="45" name="오각형 44"/>
          <p:cNvSpPr/>
          <p:nvPr/>
        </p:nvSpPr>
        <p:spPr>
          <a:xfrm>
            <a:off x="759946" y="5007742"/>
            <a:ext cx="72000" cy="432000"/>
          </a:xfrm>
          <a:prstGeom prst="homePlate">
            <a:avLst>
              <a:gd name="adj"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endParaRPr lang="ko-KR" altLang="en-US" sz="1600" b="1" dirty="0">
              <a:solidFill>
                <a:schemeClr val="accent1"/>
              </a:solidFill>
              <a:latin typeface="Arial" pitchFamily="34" charset="0"/>
              <a:cs typeface="Arial" pitchFamily="34" charset="0"/>
            </a:endParaRPr>
          </a:p>
        </p:txBody>
      </p:sp>
      <p:sp>
        <p:nvSpPr>
          <p:cNvPr id="46" name="오각형 45"/>
          <p:cNvSpPr/>
          <p:nvPr/>
        </p:nvSpPr>
        <p:spPr>
          <a:xfrm>
            <a:off x="635070" y="5007742"/>
            <a:ext cx="72000" cy="432000"/>
          </a:xfrm>
          <a:prstGeom prst="homePlate">
            <a:avLst>
              <a:gd name="adj" fmla="val 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buFont typeface="Wingdings" pitchFamily="2" charset="2"/>
              <a:buChar char="§"/>
            </a:pPr>
            <a:endParaRPr lang="ko-KR" altLang="en-US" sz="1600" b="1" dirty="0">
              <a:solidFill>
                <a:schemeClr val="accent1"/>
              </a:solidFill>
              <a:latin typeface="Arial" pitchFamily="34" charset="0"/>
              <a:cs typeface="Arial" pitchFamily="34" charset="0"/>
            </a:endParaRPr>
          </a:p>
        </p:txBody>
      </p:sp>
      <p:sp>
        <p:nvSpPr>
          <p:cNvPr id="48" name="오각형 47"/>
          <p:cNvSpPr/>
          <p:nvPr/>
        </p:nvSpPr>
        <p:spPr>
          <a:xfrm>
            <a:off x="510194" y="5007742"/>
            <a:ext cx="72000" cy="432000"/>
          </a:xfrm>
          <a:prstGeom prst="homePlate">
            <a:avLst>
              <a:gd name="adj" fmla="val 0"/>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buFont typeface="Wingdings" pitchFamily="2" charset="2"/>
              <a:buChar char="§"/>
            </a:pPr>
            <a:endParaRPr lang="ko-KR" altLang="en-US" sz="1600" b="1" dirty="0">
              <a:solidFill>
                <a:schemeClr val="accent1"/>
              </a:solidFill>
              <a:latin typeface="Arial" pitchFamily="34" charset="0"/>
              <a:cs typeface="Arial" pitchFamily="34" charset="0"/>
            </a:endParaRPr>
          </a:p>
        </p:txBody>
      </p:sp>
      <p:sp>
        <p:nvSpPr>
          <p:cNvPr id="49" name="오각형 48"/>
          <p:cNvSpPr/>
          <p:nvPr/>
        </p:nvSpPr>
        <p:spPr>
          <a:xfrm>
            <a:off x="1655234" y="5007742"/>
            <a:ext cx="288000" cy="432000"/>
          </a:xfrm>
          <a:prstGeom prst="homePlate">
            <a:avLst>
              <a:gd name="adj" fmla="val 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endParaRPr lang="ko-KR" altLang="en-US" sz="1600" b="1" dirty="0">
              <a:solidFill>
                <a:schemeClr val="accent1"/>
              </a:solidFill>
              <a:latin typeface="Arial" pitchFamily="34" charset="0"/>
              <a:cs typeface="Arial" pitchFamily="34" charset="0"/>
            </a:endParaRPr>
          </a:p>
        </p:txBody>
      </p:sp>
      <p:sp>
        <p:nvSpPr>
          <p:cNvPr id="54" name="오각형 53"/>
          <p:cNvSpPr/>
          <p:nvPr/>
        </p:nvSpPr>
        <p:spPr>
          <a:xfrm>
            <a:off x="3000364" y="5783082"/>
            <a:ext cx="1785950" cy="432000"/>
          </a:xfrm>
          <a:prstGeom prst="homePlate">
            <a:avLst>
              <a:gd name="adj" fmla="val 57470"/>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r>
              <a:rPr lang="en-US" altLang="ko-KR" sz="1600" b="1" dirty="0" smtClean="0">
                <a:solidFill>
                  <a:schemeClr val="accent1"/>
                </a:solidFill>
                <a:latin typeface="Arial" pitchFamily="34" charset="0"/>
                <a:cs typeface="Arial" pitchFamily="34" charset="0"/>
              </a:rPr>
              <a:t>White Paper</a:t>
            </a:r>
            <a:endParaRPr lang="ko-KR" altLang="en-US" sz="1600" b="1" dirty="0">
              <a:solidFill>
                <a:schemeClr val="accent1"/>
              </a:solidFill>
              <a:latin typeface="Arial" pitchFamily="34" charset="0"/>
              <a:cs typeface="Arial" pitchFamily="34" charset="0"/>
            </a:endParaRPr>
          </a:p>
        </p:txBody>
      </p:sp>
      <p:sp>
        <p:nvSpPr>
          <p:cNvPr id="31" name="다이아몬드 30"/>
          <p:cNvSpPr/>
          <p:nvPr/>
        </p:nvSpPr>
        <p:spPr>
          <a:xfrm>
            <a:off x="4533190" y="5388306"/>
            <a:ext cx="396000" cy="396000"/>
          </a:xfrm>
          <a:prstGeom prst="diamond">
            <a:avLst/>
          </a:prstGeom>
          <a:solidFill>
            <a:schemeClr val="tx1"/>
          </a:solidFill>
          <a:ln w="95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44" name="오각형 43"/>
          <p:cNvSpPr/>
          <p:nvPr/>
        </p:nvSpPr>
        <p:spPr>
          <a:xfrm>
            <a:off x="5000627" y="5357826"/>
            <a:ext cx="3892547" cy="432000"/>
          </a:xfrm>
          <a:prstGeom prst="homePlate">
            <a:avLst>
              <a:gd name="adj" fmla="val 43359"/>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marL="182563" indent="-182563" algn="ctr"/>
            <a:r>
              <a:rPr lang="en-US" altLang="ko-KR" sz="1600" b="1" dirty="0" smtClean="0">
                <a:solidFill>
                  <a:schemeClr val="accent1"/>
                </a:solidFill>
                <a:latin typeface="Arial" pitchFamily="34" charset="0"/>
                <a:cs typeface="Arial" pitchFamily="34" charset="0"/>
              </a:rPr>
              <a:t>S/W development</a:t>
            </a:r>
            <a:endParaRPr lang="ko-KR" altLang="en-US" sz="1600" b="1" dirty="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Problem &gt; Background</a:t>
            </a:r>
            <a:endParaRPr lang="ko-KR" altLang="en-US" sz="2800" b="1" dirty="0">
              <a:solidFill>
                <a:schemeClr val="accent1"/>
              </a:solidFill>
              <a:latin typeface="Arial" pitchFamily="34" charset="0"/>
              <a:ea typeface="HY그래픽" pitchFamily="18" charset="-127"/>
              <a:cs typeface="Arial" pitchFamily="34" charset="0"/>
            </a:endParaRPr>
          </a:p>
        </p:txBody>
      </p:sp>
      <p:sp>
        <p:nvSpPr>
          <p:cNvPr id="103" name="TextBox 102"/>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Centralization decision making structure &amp;</a:t>
            </a:r>
          </a:p>
          <a:p>
            <a:pPr algn="ctr"/>
            <a:r>
              <a:rPr lang="en-US" altLang="ko-KR" sz="2400" b="1" dirty="0" smtClean="0">
                <a:solidFill>
                  <a:schemeClr val="accent1"/>
                </a:solidFill>
                <a:latin typeface="Arial" pitchFamily="34" charset="0"/>
                <a:cs typeface="Arial" pitchFamily="34" charset="0"/>
              </a:rPr>
              <a:t>subcontract based industry</a:t>
            </a:r>
          </a:p>
        </p:txBody>
      </p:sp>
      <p:pic>
        <p:nvPicPr>
          <p:cNvPr id="2051" name="Picture 3" descr="C:\Users\NT900X3G\Desktop\그림1.png"/>
          <p:cNvPicPr>
            <a:picLocks noChangeAspect="1" noChangeArrowheads="1"/>
          </p:cNvPicPr>
          <p:nvPr/>
        </p:nvPicPr>
        <p:blipFill>
          <a:blip r:embed="rId3"/>
          <a:srcRect/>
          <a:stretch>
            <a:fillRect/>
          </a:stretch>
        </p:blipFill>
        <p:spPr bwMode="auto">
          <a:xfrm>
            <a:off x="4556780" y="2143116"/>
            <a:ext cx="4658690" cy="3434460"/>
          </a:xfrm>
          <a:prstGeom prst="rect">
            <a:avLst/>
          </a:prstGeom>
          <a:noFill/>
        </p:spPr>
      </p:pic>
      <p:pic>
        <p:nvPicPr>
          <p:cNvPr id="2053" name="Picture 5" descr="C:\Users\NT900X3G\Desktop\그림3.png"/>
          <p:cNvPicPr>
            <a:picLocks noChangeAspect="1" noChangeArrowheads="1"/>
          </p:cNvPicPr>
          <p:nvPr/>
        </p:nvPicPr>
        <p:blipFill>
          <a:blip r:embed="rId4"/>
          <a:srcRect/>
          <a:stretch>
            <a:fillRect/>
          </a:stretch>
        </p:blipFill>
        <p:spPr bwMode="auto">
          <a:xfrm>
            <a:off x="465139" y="2000240"/>
            <a:ext cx="3986156" cy="3610000"/>
          </a:xfrm>
          <a:prstGeom prst="rect">
            <a:avLst/>
          </a:prstGeom>
          <a:noFill/>
        </p:spPr>
      </p:pic>
      <p:sp>
        <p:nvSpPr>
          <p:cNvPr id="6" name="TextBox 5"/>
          <p:cNvSpPr txBox="1"/>
          <p:nvPr/>
        </p:nvSpPr>
        <p:spPr>
          <a:xfrm>
            <a:off x="4669502" y="5967731"/>
            <a:ext cx="4321175" cy="461665"/>
          </a:xfrm>
          <a:prstGeom prst="rect">
            <a:avLst/>
          </a:prstGeom>
          <a:noFill/>
        </p:spPr>
        <p:txBody>
          <a:bodyPr wrap="square" rtlCol="0">
            <a:spAutoFit/>
          </a:bodyPr>
          <a:lstStyle/>
          <a:p>
            <a:pPr algn="ctr"/>
            <a:r>
              <a:rPr lang="en-US" altLang="ko-KR" sz="2400" dirty="0" smtClean="0">
                <a:solidFill>
                  <a:schemeClr val="accent1"/>
                </a:solidFill>
                <a:latin typeface="Arial" pitchFamily="34" charset="0"/>
                <a:cs typeface="Arial" pitchFamily="34" charset="0"/>
              </a:rPr>
              <a:t>Centralization</a:t>
            </a:r>
            <a:endParaRPr lang="ko-KR" altLang="en-US" sz="2400" dirty="0" smtClean="0">
              <a:solidFill>
                <a:schemeClr val="accent1"/>
              </a:solidFill>
              <a:latin typeface="Arial" pitchFamily="34" charset="0"/>
              <a:cs typeface="Arial" pitchFamily="34" charset="0"/>
            </a:endParaRPr>
          </a:p>
        </p:txBody>
      </p:sp>
      <p:sp>
        <p:nvSpPr>
          <p:cNvPr id="7" name="TextBox 6"/>
          <p:cNvSpPr txBox="1"/>
          <p:nvPr/>
        </p:nvSpPr>
        <p:spPr>
          <a:xfrm>
            <a:off x="250825" y="5967731"/>
            <a:ext cx="4321175" cy="461665"/>
          </a:xfrm>
          <a:prstGeom prst="rect">
            <a:avLst/>
          </a:prstGeom>
          <a:noFill/>
        </p:spPr>
        <p:txBody>
          <a:bodyPr wrap="square" rtlCol="0">
            <a:spAutoFit/>
          </a:bodyPr>
          <a:lstStyle/>
          <a:p>
            <a:pPr algn="ctr"/>
            <a:r>
              <a:rPr lang="en-US" altLang="ko-KR" sz="2400" dirty="0" smtClean="0">
                <a:solidFill>
                  <a:schemeClr val="accent1"/>
                </a:solidFill>
                <a:latin typeface="Arial" pitchFamily="34" charset="0"/>
                <a:cs typeface="Arial" pitchFamily="34" charset="0"/>
              </a:rPr>
              <a:t>Industrialization</a:t>
            </a:r>
            <a:endParaRPr lang="ko-KR" altLang="en-US" sz="2400" dirty="0" smtClean="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Problem #1 &gt; Unfair Trade</a:t>
            </a:r>
            <a:endParaRPr lang="ko-KR" altLang="en-US" sz="2800" b="1" dirty="0">
              <a:solidFill>
                <a:schemeClr val="accent1"/>
              </a:solidFill>
              <a:latin typeface="Arial" pitchFamily="34" charset="0"/>
              <a:ea typeface="HY그래픽" pitchFamily="18" charset="-127"/>
              <a:cs typeface="Arial" pitchFamily="34" charset="0"/>
            </a:endParaRPr>
          </a:p>
        </p:txBody>
      </p:sp>
      <p:sp>
        <p:nvSpPr>
          <p:cNvPr id="103" name="TextBox 102"/>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Unfair trade </a:t>
            </a:r>
            <a:r>
              <a:rPr lang="en-US" altLang="ko-KR" sz="2400" dirty="0" smtClean="0">
                <a:solidFill>
                  <a:schemeClr val="accent1"/>
                </a:solidFill>
                <a:latin typeface="Arial" pitchFamily="34" charset="0"/>
                <a:cs typeface="Arial" pitchFamily="34" charset="0"/>
              </a:rPr>
              <a:t>due to unbalance of</a:t>
            </a:r>
            <a:r>
              <a:rPr lang="en-US" altLang="ko-KR" sz="2400" b="1" dirty="0" smtClean="0">
                <a:solidFill>
                  <a:schemeClr val="accent1"/>
                </a:solidFill>
                <a:latin typeface="Arial" pitchFamily="34" charset="0"/>
                <a:cs typeface="Arial" pitchFamily="34" charset="0"/>
              </a:rPr>
              <a:t> </a:t>
            </a:r>
          </a:p>
          <a:p>
            <a:pPr lvl="0" algn="ctr"/>
            <a:r>
              <a:rPr lang="en-US" altLang="ko-KR" sz="2400" dirty="0" smtClean="0">
                <a:solidFill>
                  <a:schemeClr val="accent1"/>
                </a:solidFill>
                <a:latin typeface="Arial" pitchFamily="34" charset="0"/>
                <a:cs typeface="Arial" pitchFamily="34" charset="0"/>
              </a:rPr>
              <a:t>Contract, Application and Payment information</a:t>
            </a:r>
            <a:endParaRPr lang="ko-KR" altLang="en-US" sz="2400" b="1" dirty="0" smtClean="0">
              <a:solidFill>
                <a:schemeClr val="accent1"/>
              </a:solidFill>
              <a:latin typeface="Arial" pitchFamily="34" charset="0"/>
              <a:cs typeface="Arial" pitchFamily="34" charset="0"/>
            </a:endParaRPr>
          </a:p>
        </p:txBody>
      </p:sp>
      <p:sp>
        <p:nvSpPr>
          <p:cNvPr id="36" name="Rectangle 32"/>
          <p:cNvSpPr>
            <a:spLocks noChangeArrowheads="1"/>
          </p:cNvSpPr>
          <p:nvPr/>
        </p:nvSpPr>
        <p:spPr bwMode="gray">
          <a:xfrm>
            <a:off x="928662" y="1638554"/>
            <a:ext cx="1785950" cy="576000"/>
          </a:xfrm>
          <a:prstGeom prst="rect">
            <a:avLst/>
          </a:prstGeom>
          <a:solidFill>
            <a:schemeClr val="bg1"/>
          </a:solidFill>
          <a:ln w="6350" algn="ctr">
            <a:solidFill>
              <a:schemeClr val="tx1"/>
            </a:solidFill>
            <a:miter lim="800000"/>
            <a:headEnd/>
            <a:tailEnd/>
          </a:ln>
          <a:effectLst/>
        </p:spPr>
        <p:txBody>
          <a:bodyPr lIns="54000" tIns="82800" rIns="54000" bIns="82800" anchor="ctr"/>
          <a:lstStyle/>
          <a:p>
            <a:pPr algn="ctr">
              <a:defRPr/>
            </a:pPr>
            <a:r>
              <a:rPr lang="en-US" altLang="ko-KR" b="1" dirty="0" smtClean="0">
                <a:solidFill>
                  <a:schemeClr val="tx1">
                    <a:lumMod val="65000"/>
                    <a:lumOff val="35000"/>
                  </a:schemeClr>
                </a:solidFill>
                <a:latin typeface="Arial" pitchFamily="34" charset="0"/>
                <a:cs typeface="Arial" pitchFamily="34" charset="0"/>
              </a:rPr>
              <a:t>PJT</a:t>
            </a:r>
          </a:p>
          <a:p>
            <a:pPr algn="ctr">
              <a:defRPr/>
            </a:pPr>
            <a:r>
              <a:rPr lang="en-US" altLang="ko-KR" b="1" dirty="0" smtClean="0">
                <a:solidFill>
                  <a:schemeClr val="tx1">
                    <a:lumMod val="65000"/>
                    <a:lumOff val="35000"/>
                  </a:schemeClr>
                </a:solidFill>
                <a:latin typeface="Arial" pitchFamily="34" charset="0"/>
                <a:cs typeface="Arial" pitchFamily="34" charset="0"/>
              </a:rPr>
              <a:t>Owner</a:t>
            </a:r>
            <a:endParaRPr lang="en-US" altLang="ko-KR" b="1" dirty="0">
              <a:solidFill>
                <a:schemeClr val="tx1">
                  <a:lumMod val="65000"/>
                  <a:lumOff val="35000"/>
                </a:schemeClr>
              </a:solidFill>
              <a:latin typeface="Arial" pitchFamily="34" charset="0"/>
              <a:cs typeface="Arial" pitchFamily="34" charset="0"/>
            </a:endParaRPr>
          </a:p>
        </p:txBody>
      </p:sp>
      <p:sp>
        <p:nvSpPr>
          <p:cNvPr id="37" name="Rectangle 44"/>
          <p:cNvSpPr>
            <a:spLocks noChangeArrowheads="1"/>
          </p:cNvSpPr>
          <p:nvPr/>
        </p:nvSpPr>
        <p:spPr bwMode="gray">
          <a:xfrm>
            <a:off x="928662" y="2556934"/>
            <a:ext cx="1785950" cy="576000"/>
          </a:xfrm>
          <a:prstGeom prst="rect">
            <a:avLst/>
          </a:prstGeom>
          <a:solidFill>
            <a:schemeClr val="bg1"/>
          </a:solidFill>
          <a:ln w="6350" algn="ctr">
            <a:solidFill>
              <a:schemeClr val="tx1"/>
            </a:solidFill>
            <a:miter lim="800000"/>
            <a:headEnd/>
            <a:tailEnd/>
          </a:ln>
          <a:effectLst/>
        </p:spPr>
        <p:txBody>
          <a:bodyPr lIns="54000" tIns="82800" rIns="54000" bIns="82800" anchor="ctr"/>
          <a:lstStyle/>
          <a:p>
            <a:pPr algn="ctr">
              <a:defRPr/>
            </a:pPr>
            <a:r>
              <a:rPr lang="en-US" altLang="ko-KR" b="1" dirty="0" smtClean="0">
                <a:solidFill>
                  <a:schemeClr val="tx1">
                    <a:lumMod val="65000"/>
                    <a:lumOff val="35000"/>
                  </a:schemeClr>
                </a:solidFill>
                <a:latin typeface="Arial" pitchFamily="34" charset="0"/>
                <a:cs typeface="Arial" pitchFamily="34" charset="0"/>
              </a:rPr>
              <a:t>General</a:t>
            </a:r>
          </a:p>
          <a:p>
            <a:pPr algn="ctr">
              <a:defRPr/>
            </a:pPr>
            <a:r>
              <a:rPr lang="en-US" altLang="ko-KR" b="1" dirty="0" smtClean="0">
                <a:solidFill>
                  <a:schemeClr val="tx1">
                    <a:lumMod val="65000"/>
                    <a:lumOff val="35000"/>
                  </a:schemeClr>
                </a:solidFill>
                <a:latin typeface="Arial" pitchFamily="34" charset="0"/>
                <a:cs typeface="Arial" pitchFamily="34" charset="0"/>
              </a:rPr>
              <a:t>Contractor</a:t>
            </a:r>
            <a:endParaRPr lang="en-US" altLang="ko-KR" b="1" dirty="0">
              <a:solidFill>
                <a:schemeClr val="tx1">
                  <a:lumMod val="65000"/>
                  <a:lumOff val="35000"/>
                </a:schemeClr>
              </a:solidFill>
              <a:latin typeface="Arial" pitchFamily="34" charset="0"/>
              <a:cs typeface="Arial" pitchFamily="34" charset="0"/>
            </a:endParaRPr>
          </a:p>
        </p:txBody>
      </p:sp>
      <p:cxnSp>
        <p:nvCxnSpPr>
          <p:cNvPr id="38" name="꺾인 연결선 104"/>
          <p:cNvCxnSpPr>
            <a:cxnSpLocks noChangeShapeType="1"/>
          </p:cNvCxnSpPr>
          <p:nvPr/>
        </p:nvCxnSpPr>
        <p:spPr bwMode="auto">
          <a:xfrm>
            <a:off x="2714612" y="1957034"/>
            <a:ext cx="1588" cy="756000"/>
          </a:xfrm>
          <a:prstGeom prst="bentConnector3">
            <a:avLst>
              <a:gd name="adj1" fmla="val 14395466"/>
            </a:avLst>
          </a:prstGeom>
          <a:ln w="19050">
            <a:solidFill>
              <a:schemeClr val="bg1">
                <a:lumMod val="50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49" name="꺾인 연결선 130"/>
          <p:cNvCxnSpPr>
            <a:cxnSpLocks noChangeShapeType="1"/>
          </p:cNvCxnSpPr>
          <p:nvPr/>
        </p:nvCxnSpPr>
        <p:spPr bwMode="auto">
          <a:xfrm>
            <a:off x="2714612" y="2917794"/>
            <a:ext cx="1588" cy="756000"/>
          </a:xfrm>
          <a:prstGeom prst="bentConnector3">
            <a:avLst>
              <a:gd name="adj1" fmla="val 14395466"/>
            </a:avLst>
          </a:prstGeom>
          <a:ln w="19050">
            <a:solidFill>
              <a:schemeClr val="bg1">
                <a:lumMod val="50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cxnSp>
        <p:nvCxnSpPr>
          <p:cNvPr id="78" name="꺾인 연결선 118"/>
          <p:cNvCxnSpPr>
            <a:stCxn id="95" idx="2"/>
            <a:endCxn id="126" idx="1"/>
          </p:cNvCxnSpPr>
          <p:nvPr/>
        </p:nvCxnSpPr>
        <p:spPr>
          <a:xfrm rot="16200000" flipH="1">
            <a:off x="1190526" y="4804626"/>
            <a:ext cx="257102" cy="422918"/>
          </a:xfrm>
          <a:prstGeom prst="bentConnector2">
            <a:avLst/>
          </a:prstGeom>
          <a:ln w="15875">
            <a:solidFill>
              <a:schemeClr val="bg1">
                <a:lumMod val="5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cxnSp>
        <p:nvCxnSpPr>
          <p:cNvPr id="85" name="꺾인 연결선 130"/>
          <p:cNvCxnSpPr>
            <a:stCxn id="95" idx="2"/>
            <a:endCxn id="127" idx="1"/>
          </p:cNvCxnSpPr>
          <p:nvPr/>
        </p:nvCxnSpPr>
        <p:spPr>
          <a:xfrm rot="16200000" flipH="1">
            <a:off x="1018811" y="4976341"/>
            <a:ext cx="600533" cy="422918"/>
          </a:xfrm>
          <a:prstGeom prst="bentConnector2">
            <a:avLst/>
          </a:prstGeom>
          <a:ln w="15875">
            <a:solidFill>
              <a:schemeClr val="bg1">
                <a:lumMod val="5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cxnSp>
        <p:nvCxnSpPr>
          <p:cNvPr id="86" name="꺾인 연결선 142"/>
          <p:cNvCxnSpPr>
            <a:stCxn id="95" idx="2"/>
            <a:endCxn id="129" idx="1"/>
          </p:cNvCxnSpPr>
          <p:nvPr/>
        </p:nvCxnSpPr>
        <p:spPr>
          <a:xfrm rot="16200000" flipH="1">
            <a:off x="675379" y="5319773"/>
            <a:ext cx="1287396" cy="422918"/>
          </a:xfrm>
          <a:prstGeom prst="bentConnector2">
            <a:avLst/>
          </a:prstGeom>
          <a:ln w="15875">
            <a:solidFill>
              <a:schemeClr val="bg1">
                <a:lumMod val="5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cxnSp>
        <p:nvCxnSpPr>
          <p:cNvPr id="90" name="꺾인 연결선 207"/>
          <p:cNvCxnSpPr>
            <a:stCxn id="95" idx="2"/>
            <a:endCxn id="128" idx="1"/>
          </p:cNvCxnSpPr>
          <p:nvPr/>
        </p:nvCxnSpPr>
        <p:spPr>
          <a:xfrm rot="16200000" flipH="1">
            <a:off x="847095" y="5148057"/>
            <a:ext cx="943964" cy="422918"/>
          </a:xfrm>
          <a:prstGeom prst="bentConnector2">
            <a:avLst/>
          </a:prstGeom>
          <a:ln w="15875">
            <a:solidFill>
              <a:schemeClr val="bg1">
                <a:lumMod val="50000"/>
              </a:schemeClr>
            </a:solidFill>
            <a:prstDash val="sysDot"/>
            <a:tailEnd type="triangle"/>
          </a:ln>
          <a:effectLst/>
        </p:spPr>
        <p:style>
          <a:lnRef idx="1">
            <a:schemeClr val="accent1"/>
          </a:lnRef>
          <a:fillRef idx="0">
            <a:schemeClr val="accent1"/>
          </a:fillRef>
          <a:effectRef idx="0">
            <a:schemeClr val="accent1"/>
          </a:effectRef>
          <a:fontRef idx="minor">
            <a:schemeClr val="tx1"/>
          </a:fontRef>
        </p:style>
      </p:cxnSp>
      <p:sp>
        <p:nvSpPr>
          <p:cNvPr id="94" name="Rectangle 44"/>
          <p:cNvSpPr>
            <a:spLocks noChangeArrowheads="1"/>
          </p:cNvSpPr>
          <p:nvPr/>
        </p:nvSpPr>
        <p:spPr bwMode="gray">
          <a:xfrm>
            <a:off x="928662" y="3475314"/>
            <a:ext cx="1785950" cy="540000"/>
          </a:xfrm>
          <a:prstGeom prst="rect">
            <a:avLst/>
          </a:prstGeom>
          <a:solidFill>
            <a:schemeClr val="bg1"/>
          </a:solidFill>
          <a:ln w="6350" algn="ctr">
            <a:solidFill>
              <a:schemeClr val="tx1"/>
            </a:solidFill>
            <a:miter lim="800000"/>
            <a:headEnd/>
            <a:tailEnd/>
          </a:ln>
          <a:effectLst/>
        </p:spPr>
        <p:txBody>
          <a:bodyPr lIns="0" tIns="82800" rIns="0" bIns="82800" anchor="ctr"/>
          <a:lstStyle/>
          <a:p>
            <a:pPr algn="ctr">
              <a:lnSpc>
                <a:spcPct val="120000"/>
              </a:lnSpc>
              <a:defRPr/>
            </a:pPr>
            <a:r>
              <a:rPr lang="en-US" altLang="ko-KR" sz="1600" b="1" dirty="0" err="1" smtClean="0">
                <a:solidFill>
                  <a:schemeClr val="tx1">
                    <a:lumMod val="65000"/>
                    <a:lumOff val="35000"/>
                  </a:schemeClr>
                </a:solidFill>
                <a:latin typeface="Arial" pitchFamily="34" charset="0"/>
                <a:cs typeface="Arial" pitchFamily="34" charset="0"/>
              </a:rPr>
              <a:t>Sub_Con</a:t>
            </a:r>
            <a:r>
              <a:rPr lang="en-US" altLang="ko-KR" sz="1600" b="1" dirty="0" smtClean="0">
                <a:solidFill>
                  <a:schemeClr val="tx1">
                    <a:lumMod val="65000"/>
                    <a:lumOff val="35000"/>
                  </a:schemeClr>
                </a:solidFill>
                <a:latin typeface="Arial" pitchFamily="34" charset="0"/>
                <a:cs typeface="Arial" pitchFamily="34" charset="0"/>
              </a:rPr>
              <a:t> 1</a:t>
            </a:r>
            <a:endParaRPr lang="en-US" altLang="ko-KR" sz="1600" b="1" dirty="0">
              <a:solidFill>
                <a:schemeClr val="tx1">
                  <a:lumMod val="65000"/>
                  <a:lumOff val="35000"/>
                </a:schemeClr>
              </a:solidFill>
              <a:latin typeface="Arial" pitchFamily="34" charset="0"/>
              <a:cs typeface="Arial" pitchFamily="34" charset="0"/>
            </a:endParaRPr>
          </a:p>
        </p:txBody>
      </p:sp>
      <p:sp>
        <p:nvSpPr>
          <p:cNvPr id="95" name="Rectangle 44"/>
          <p:cNvSpPr>
            <a:spLocks noChangeArrowheads="1"/>
          </p:cNvSpPr>
          <p:nvPr/>
        </p:nvSpPr>
        <p:spPr bwMode="gray">
          <a:xfrm>
            <a:off x="1000822" y="4702551"/>
            <a:ext cx="213592" cy="184983"/>
          </a:xfrm>
          <a:prstGeom prst="rect">
            <a:avLst/>
          </a:prstGeom>
          <a:solidFill>
            <a:schemeClr val="bg1"/>
          </a:solidFill>
          <a:ln w="6350" algn="ctr">
            <a:solidFill>
              <a:schemeClr val="tx1"/>
            </a:solidFill>
            <a:miter lim="800000"/>
            <a:headEnd/>
            <a:tailEnd/>
          </a:ln>
          <a:effectLst/>
        </p:spPr>
        <p:txBody>
          <a:bodyPr lIns="0" tIns="82800" rIns="0" bIns="82800" anchor="ctr"/>
          <a:lstStyle/>
          <a:p>
            <a:pPr algn="ctr">
              <a:lnSpc>
                <a:spcPct val="120000"/>
              </a:lnSpc>
              <a:defRPr/>
            </a:pPr>
            <a:endParaRPr lang="en-US" altLang="ko-KR" sz="800" dirty="0">
              <a:solidFill>
                <a:schemeClr val="tx1">
                  <a:lumMod val="65000"/>
                  <a:lumOff val="35000"/>
                </a:schemeClr>
              </a:solidFill>
              <a:latin typeface="Arial" pitchFamily="34" charset="0"/>
              <a:cs typeface="Arial" pitchFamily="34" charset="0"/>
            </a:endParaRPr>
          </a:p>
        </p:txBody>
      </p:sp>
      <p:sp>
        <p:nvSpPr>
          <p:cNvPr id="96" name="Rectangle 44"/>
          <p:cNvSpPr>
            <a:spLocks noChangeArrowheads="1"/>
          </p:cNvSpPr>
          <p:nvPr/>
        </p:nvSpPr>
        <p:spPr bwMode="gray">
          <a:xfrm>
            <a:off x="928662" y="4357694"/>
            <a:ext cx="1785950" cy="540000"/>
          </a:xfrm>
          <a:prstGeom prst="rect">
            <a:avLst/>
          </a:prstGeom>
          <a:solidFill>
            <a:schemeClr val="bg1"/>
          </a:solidFill>
          <a:ln w="6350" algn="ctr">
            <a:solidFill>
              <a:schemeClr val="tx1"/>
            </a:solidFill>
            <a:miter lim="800000"/>
            <a:headEnd/>
            <a:tailEnd/>
          </a:ln>
          <a:effectLst/>
        </p:spPr>
        <p:txBody>
          <a:bodyPr lIns="0" tIns="82800" rIns="0" bIns="82800" anchor="ctr"/>
          <a:lstStyle/>
          <a:p>
            <a:pPr algn="ctr">
              <a:lnSpc>
                <a:spcPct val="120000"/>
              </a:lnSpc>
              <a:defRPr/>
            </a:pPr>
            <a:r>
              <a:rPr lang="en-US" altLang="ko-KR" sz="1600" b="1" dirty="0" err="1" smtClean="0">
                <a:solidFill>
                  <a:schemeClr val="tx1">
                    <a:lumMod val="65000"/>
                    <a:lumOff val="35000"/>
                  </a:schemeClr>
                </a:solidFill>
                <a:latin typeface="Arial" pitchFamily="34" charset="0"/>
                <a:cs typeface="Arial" pitchFamily="34" charset="0"/>
              </a:rPr>
              <a:t>Sub_Con</a:t>
            </a:r>
            <a:r>
              <a:rPr lang="en-US" altLang="ko-KR" sz="1600" b="1" dirty="0" smtClean="0">
                <a:solidFill>
                  <a:schemeClr val="tx1">
                    <a:lumMod val="65000"/>
                    <a:lumOff val="35000"/>
                  </a:schemeClr>
                </a:solidFill>
                <a:latin typeface="Arial" pitchFamily="34" charset="0"/>
                <a:cs typeface="Arial" pitchFamily="34" charset="0"/>
              </a:rPr>
              <a:t> 2</a:t>
            </a:r>
            <a:endParaRPr lang="en-US" altLang="ko-KR" sz="1600" b="1" dirty="0">
              <a:solidFill>
                <a:schemeClr val="tx1">
                  <a:lumMod val="65000"/>
                  <a:lumOff val="35000"/>
                </a:schemeClr>
              </a:solidFill>
              <a:latin typeface="Arial" pitchFamily="34" charset="0"/>
              <a:cs typeface="Arial" pitchFamily="34" charset="0"/>
            </a:endParaRPr>
          </a:p>
        </p:txBody>
      </p:sp>
      <p:cxnSp>
        <p:nvCxnSpPr>
          <p:cNvPr id="98" name="꺾인 연결선 130"/>
          <p:cNvCxnSpPr>
            <a:cxnSpLocks noChangeShapeType="1"/>
          </p:cNvCxnSpPr>
          <p:nvPr/>
        </p:nvCxnSpPr>
        <p:spPr bwMode="auto">
          <a:xfrm>
            <a:off x="2714612" y="3897606"/>
            <a:ext cx="1588" cy="756000"/>
          </a:xfrm>
          <a:prstGeom prst="bentConnector3">
            <a:avLst>
              <a:gd name="adj1" fmla="val 14395466"/>
            </a:avLst>
          </a:prstGeom>
          <a:ln w="19050">
            <a:solidFill>
              <a:schemeClr val="bg1">
                <a:lumMod val="50000"/>
              </a:schemeClr>
            </a:solidFill>
            <a:tailEnd type="triangle" w="lg" len="med"/>
          </a:ln>
          <a:effectLst/>
        </p:spPr>
        <p:style>
          <a:lnRef idx="1">
            <a:schemeClr val="accent1"/>
          </a:lnRef>
          <a:fillRef idx="0">
            <a:schemeClr val="accent1"/>
          </a:fillRef>
          <a:effectRef idx="0">
            <a:schemeClr val="accent1"/>
          </a:effectRef>
          <a:fontRef idx="minor">
            <a:schemeClr val="tx1"/>
          </a:fontRef>
        </p:style>
      </p:cxnSp>
      <p:sp>
        <p:nvSpPr>
          <p:cNvPr id="126" name="Rectangle 44"/>
          <p:cNvSpPr>
            <a:spLocks noChangeArrowheads="1"/>
          </p:cNvSpPr>
          <p:nvPr/>
        </p:nvSpPr>
        <p:spPr bwMode="gray">
          <a:xfrm>
            <a:off x="1530536" y="5000636"/>
            <a:ext cx="1150694" cy="288000"/>
          </a:xfrm>
          <a:prstGeom prst="rect">
            <a:avLst/>
          </a:prstGeom>
          <a:solidFill>
            <a:schemeClr val="bg1"/>
          </a:solidFill>
          <a:ln w="6350" algn="ctr">
            <a:solidFill>
              <a:schemeClr val="tx1"/>
            </a:solidFill>
            <a:miter lim="800000"/>
            <a:headEnd/>
            <a:tailEnd/>
          </a:ln>
          <a:effectLst/>
        </p:spPr>
        <p:txBody>
          <a:bodyPr lIns="0" tIns="72000" rIns="0" bIns="72000" anchor="ctr"/>
          <a:lstStyle/>
          <a:p>
            <a:pPr algn="ctr">
              <a:lnSpc>
                <a:spcPct val="120000"/>
              </a:lnSpc>
              <a:defRPr/>
            </a:pPr>
            <a:r>
              <a:rPr lang="en-US" altLang="ko-KR" sz="1400" dirty="0" smtClean="0">
                <a:solidFill>
                  <a:schemeClr val="tx1">
                    <a:lumMod val="65000"/>
                    <a:lumOff val="35000"/>
                  </a:schemeClr>
                </a:solidFill>
                <a:latin typeface="Arial" pitchFamily="34" charset="0"/>
                <a:cs typeface="Arial" pitchFamily="34" charset="0"/>
              </a:rPr>
              <a:t>Material</a:t>
            </a:r>
            <a:endParaRPr lang="en-US" altLang="ko-KR" sz="1400" dirty="0">
              <a:solidFill>
                <a:schemeClr val="tx1">
                  <a:lumMod val="65000"/>
                  <a:lumOff val="35000"/>
                </a:schemeClr>
              </a:solidFill>
              <a:latin typeface="Arial" pitchFamily="34" charset="0"/>
              <a:cs typeface="Arial" pitchFamily="34" charset="0"/>
            </a:endParaRPr>
          </a:p>
        </p:txBody>
      </p:sp>
      <p:sp>
        <p:nvSpPr>
          <p:cNvPr id="127" name="Rectangle 44"/>
          <p:cNvSpPr>
            <a:spLocks noChangeArrowheads="1"/>
          </p:cNvSpPr>
          <p:nvPr/>
        </p:nvSpPr>
        <p:spPr bwMode="gray">
          <a:xfrm>
            <a:off x="1530536" y="5344067"/>
            <a:ext cx="1150694" cy="288000"/>
          </a:xfrm>
          <a:prstGeom prst="rect">
            <a:avLst/>
          </a:prstGeom>
          <a:solidFill>
            <a:schemeClr val="bg1"/>
          </a:solidFill>
          <a:ln w="6350" algn="ctr">
            <a:solidFill>
              <a:schemeClr val="tx1"/>
            </a:solidFill>
            <a:miter lim="800000"/>
            <a:headEnd/>
            <a:tailEnd/>
          </a:ln>
          <a:effectLst/>
        </p:spPr>
        <p:txBody>
          <a:bodyPr lIns="0" tIns="72000" rIns="0" bIns="72000" anchor="ctr"/>
          <a:lstStyle/>
          <a:p>
            <a:pPr algn="ctr">
              <a:lnSpc>
                <a:spcPct val="120000"/>
              </a:lnSpc>
              <a:defRPr/>
            </a:pPr>
            <a:r>
              <a:rPr lang="en-US" altLang="ko-KR" sz="1400" dirty="0" err="1" smtClean="0">
                <a:solidFill>
                  <a:schemeClr val="tx1">
                    <a:lumMod val="65000"/>
                    <a:lumOff val="35000"/>
                  </a:schemeClr>
                </a:solidFill>
                <a:latin typeface="Arial" pitchFamily="34" charset="0"/>
                <a:cs typeface="Arial" pitchFamily="34" charset="0"/>
              </a:rPr>
              <a:t>Labour</a:t>
            </a:r>
            <a:endParaRPr lang="en-US" altLang="ko-KR" sz="1400" dirty="0">
              <a:solidFill>
                <a:schemeClr val="tx1">
                  <a:lumMod val="65000"/>
                  <a:lumOff val="35000"/>
                </a:schemeClr>
              </a:solidFill>
              <a:latin typeface="Arial" pitchFamily="34" charset="0"/>
              <a:cs typeface="Arial" pitchFamily="34" charset="0"/>
            </a:endParaRPr>
          </a:p>
        </p:txBody>
      </p:sp>
      <p:sp>
        <p:nvSpPr>
          <p:cNvPr id="128" name="Rectangle 44"/>
          <p:cNvSpPr>
            <a:spLocks noChangeArrowheads="1"/>
          </p:cNvSpPr>
          <p:nvPr/>
        </p:nvSpPr>
        <p:spPr bwMode="gray">
          <a:xfrm>
            <a:off x="1530536" y="5687498"/>
            <a:ext cx="1150694" cy="288000"/>
          </a:xfrm>
          <a:prstGeom prst="rect">
            <a:avLst/>
          </a:prstGeom>
          <a:solidFill>
            <a:schemeClr val="bg1"/>
          </a:solidFill>
          <a:ln w="6350" algn="ctr">
            <a:solidFill>
              <a:schemeClr val="tx1"/>
            </a:solidFill>
            <a:miter lim="800000"/>
            <a:headEnd/>
            <a:tailEnd/>
          </a:ln>
          <a:effectLst/>
        </p:spPr>
        <p:txBody>
          <a:bodyPr lIns="0" tIns="72000" rIns="0" bIns="72000" anchor="ctr"/>
          <a:lstStyle/>
          <a:p>
            <a:pPr algn="ctr">
              <a:lnSpc>
                <a:spcPct val="120000"/>
              </a:lnSpc>
              <a:defRPr/>
            </a:pPr>
            <a:r>
              <a:rPr lang="en-US" altLang="ko-KR" sz="1400" dirty="0" smtClean="0">
                <a:solidFill>
                  <a:schemeClr val="tx1">
                    <a:lumMod val="65000"/>
                    <a:lumOff val="35000"/>
                  </a:schemeClr>
                </a:solidFill>
                <a:latin typeface="Arial" pitchFamily="34" charset="0"/>
                <a:cs typeface="Arial" pitchFamily="34" charset="0"/>
              </a:rPr>
              <a:t>Services</a:t>
            </a:r>
            <a:endParaRPr lang="en-US" altLang="ko-KR" sz="1400" dirty="0">
              <a:solidFill>
                <a:schemeClr val="tx1">
                  <a:lumMod val="65000"/>
                  <a:lumOff val="35000"/>
                </a:schemeClr>
              </a:solidFill>
              <a:latin typeface="Arial" pitchFamily="34" charset="0"/>
              <a:cs typeface="Arial" pitchFamily="34" charset="0"/>
            </a:endParaRPr>
          </a:p>
        </p:txBody>
      </p:sp>
      <p:sp>
        <p:nvSpPr>
          <p:cNvPr id="129" name="Rectangle 44"/>
          <p:cNvSpPr>
            <a:spLocks noChangeArrowheads="1"/>
          </p:cNvSpPr>
          <p:nvPr/>
        </p:nvSpPr>
        <p:spPr bwMode="gray">
          <a:xfrm>
            <a:off x="1530536" y="6030930"/>
            <a:ext cx="1150694" cy="288000"/>
          </a:xfrm>
          <a:prstGeom prst="rect">
            <a:avLst/>
          </a:prstGeom>
          <a:solidFill>
            <a:schemeClr val="bg1"/>
          </a:solidFill>
          <a:ln w="6350" algn="ctr">
            <a:solidFill>
              <a:schemeClr val="tx1"/>
            </a:solidFill>
            <a:miter lim="800000"/>
            <a:headEnd/>
            <a:tailEnd/>
          </a:ln>
          <a:effectLst/>
        </p:spPr>
        <p:txBody>
          <a:bodyPr lIns="0" tIns="72000" rIns="0" bIns="72000" anchor="ctr"/>
          <a:lstStyle/>
          <a:p>
            <a:pPr algn="ctr">
              <a:lnSpc>
                <a:spcPct val="120000"/>
              </a:lnSpc>
              <a:defRPr/>
            </a:pPr>
            <a:r>
              <a:rPr lang="en-US" altLang="ko-KR" sz="1400" dirty="0" smtClean="0">
                <a:solidFill>
                  <a:schemeClr val="tx1">
                    <a:lumMod val="65000"/>
                    <a:lumOff val="35000"/>
                  </a:schemeClr>
                </a:solidFill>
                <a:latin typeface="Arial" pitchFamily="34" charset="0"/>
                <a:cs typeface="Arial" pitchFamily="34" charset="0"/>
              </a:rPr>
              <a:t>Equipment</a:t>
            </a:r>
            <a:endParaRPr lang="en-US" altLang="ko-KR" sz="1400" dirty="0">
              <a:solidFill>
                <a:schemeClr val="tx1">
                  <a:lumMod val="65000"/>
                  <a:lumOff val="35000"/>
                </a:schemeClr>
              </a:solidFill>
              <a:latin typeface="Arial" pitchFamily="34" charset="0"/>
              <a:cs typeface="Arial" pitchFamily="34" charset="0"/>
            </a:endParaRPr>
          </a:p>
        </p:txBody>
      </p:sp>
      <p:sp>
        <p:nvSpPr>
          <p:cNvPr id="149" name="직사각형 148"/>
          <p:cNvSpPr/>
          <p:nvPr/>
        </p:nvSpPr>
        <p:spPr>
          <a:xfrm>
            <a:off x="6000220" y="5214950"/>
            <a:ext cx="1440000"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Application</a:t>
            </a:r>
          </a:p>
        </p:txBody>
      </p:sp>
      <p:sp>
        <p:nvSpPr>
          <p:cNvPr id="150" name="직사각형 149"/>
          <p:cNvSpPr/>
          <p:nvPr/>
        </p:nvSpPr>
        <p:spPr>
          <a:xfrm>
            <a:off x="4572000" y="5214950"/>
            <a:ext cx="1152000"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Contract</a:t>
            </a:r>
          </a:p>
        </p:txBody>
      </p:sp>
      <p:sp>
        <p:nvSpPr>
          <p:cNvPr id="151" name="직사각형 150"/>
          <p:cNvSpPr/>
          <p:nvPr/>
        </p:nvSpPr>
        <p:spPr>
          <a:xfrm>
            <a:off x="7716440" y="5214950"/>
            <a:ext cx="1152000"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Payment </a:t>
            </a:r>
          </a:p>
        </p:txBody>
      </p:sp>
      <p:sp>
        <p:nvSpPr>
          <p:cNvPr id="164" name="TextBox 163"/>
          <p:cNvSpPr txBox="1"/>
          <p:nvPr/>
        </p:nvSpPr>
        <p:spPr>
          <a:xfrm>
            <a:off x="2928926" y="2224828"/>
            <a:ext cx="1285884" cy="307777"/>
          </a:xfrm>
          <a:prstGeom prst="rect">
            <a:avLst/>
          </a:prstGeom>
          <a:noFill/>
        </p:spPr>
        <p:txBody>
          <a:bodyPr wrap="square" rtlCol="0">
            <a:spAutoFit/>
          </a:bodyPr>
          <a:lstStyle/>
          <a:p>
            <a:r>
              <a:rPr lang="en-US" altLang="ko-KR" sz="1400" dirty="0" smtClean="0">
                <a:solidFill>
                  <a:schemeClr val="accent1"/>
                </a:solidFill>
                <a:latin typeface="Arial" pitchFamily="34" charset="0"/>
                <a:cs typeface="Arial" pitchFamily="34" charset="0"/>
              </a:rPr>
              <a:t>Contract #1</a:t>
            </a:r>
            <a:endParaRPr lang="ko-KR" altLang="en-US" sz="1400" dirty="0" err="1" smtClean="0">
              <a:solidFill>
                <a:schemeClr val="accent1"/>
              </a:solidFill>
              <a:latin typeface="Arial" pitchFamily="34" charset="0"/>
              <a:cs typeface="Arial" pitchFamily="34" charset="0"/>
            </a:endParaRPr>
          </a:p>
        </p:txBody>
      </p:sp>
      <p:sp>
        <p:nvSpPr>
          <p:cNvPr id="165" name="TextBox 164"/>
          <p:cNvSpPr txBox="1"/>
          <p:nvPr/>
        </p:nvSpPr>
        <p:spPr>
          <a:xfrm>
            <a:off x="2928926" y="3141771"/>
            <a:ext cx="1285884" cy="307777"/>
          </a:xfrm>
          <a:prstGeom prst="rect">
            <a:avLst/>
          </a:prstGeom>
          <a:noFill/>
        </p:spPr>
        <p:txBody>
          <a:bodyPr wrap="square" rtlCol="0">
            <a:spAutoFit/>
          </a:bodyPr>
          <a:lstStyle/>
          <a:p>
            <a:r>
              <a:rPr lang="en-US" altLang="ko-KR" sz="1400" dirty="0" smtClean="0">
                <a:solidFill>
                  <a:schemeClr val="accent1"/>
                </a:solidFill>
                <a:latin typeface="Arial" pitchFamily="34" charset="0"/>
                <a:cs typeface="Arial" pitchFamily="34" charset="0"/>
              </a:rPr>
              <a:t>Contract #2</a:t>
            </a:r>
            <a:endParaRPr lang="ko-KR" altLang="en-US" sz="1400" dirty="0" err="1" smtClean="0">
              <a:solidFill>
                <a:schemeClr val="accent1"/>
              </a:solidFill>
              <a:latin typeface="Arial" pitchFamily="34" charset="0"/>
              <a:cs typeface="Arial" pitchFamily="34" charset="0"/>
            </a:endParaRPr>
          </a:p>
        </p:txBody>
      </p:sp>
      <p:sp>
        <p:nvSpPr>
          <p:cNvPr id="166" name="TextBox 165"/>
          <p:cNvSpPr txBox="1"/>
          <p:nvPr/>
        </p:nvSpPr>
        <p:spPr>
          <a:xfrm>
            <a:off x="2928926" y="4071942"/>
            <a:ext cx="1285884" cy="307777"/>
          </a:xfrm>
          <a:prstGeom prst="rect">
            <a:avLst/>
          </a:prstGeom>
          <a:noFill/>
        </p:spPr>
        <p:txBody>
          <a:bodyPr wrap="square" rtlCol="0">
            <a:spAutoFit/>
          </a:bodyPr>
          <a:lstStyle/>
          <a:p>
            <a:r>
              <a:rPr lang="en-US" altLang="ko-KR" sz="1400" dirty="0" smtClean="0">
                <a:solidFill>
                  <a:schemeClr val="accent1"/>
                </a:solidFill>
                <a:latin typeface="Arial" pitchFamily="34" charset="0"/>
                <a:cs typeface="Arial" pitchFamily="34" charset="0"/>
              </a:rPr>
              <a:t>Contract #3</a:t>
            </a:r>
            <a:endParaRPr lang="ko-KR" altLang="en-US" sz="1400" dirty="0" err="1" smtClean="0">
              <a:solidFill>
                <a:schemeClr val="accent1"/>
              </a:solidFill>
              <a:latin typeface="Arial" pitchFamily="34" charset="0"/>
              <a:cs typeface="Arial" pitchFamily="34" charset="0"/>
            </a:endParaRPr>
          </a:p>
        </p:txBody>
      </p:sp>
      <p:sp>
        <p:nvSpPr>
          <p:cNvPr id="167" name="TextBox 166"/>
          <p:cNvSpPr txBox="1"/>
          <p:nvPr/>
        </p:nvSpPr>
        <p:spPr>
          <a:xfrm>
            <a:off x="4357686" y="2357430"/>
            <a:ext cx="4535488" cy="2677656"/>
          </a:xfrm>
          <a:prstGeom prst="rect">
            <a:avLst/>
          </a:prstGeom>
          <a:noFill/>
        </p:spPr>
        <p:txBody>
          <a:bodyPr wrap="square" rtlCol="0">
            <a:spAutoFit/>
          </a:bodyPr>
          <a:lstStyle/>
          <a:p>
            <a:r>
              <a:rPr lang="en-US" altLang="ko-KR" sz="2400" b="1" dirty="0" smtClean="0">
                <a:solidFill>
                  <a:schemeClr val="accent1"/>
                </a:solidFill>
                <a:latin typeface="Arial" pitchFamily="34" charset="0"/>
                <a:cs typeface="Arial" pitchFamily="34" charset="0"/>
              </a:rPr>
              <a:t>Unfair Trade happens</a:t>
            </a:r>
          </a:p>
          <a:p>
            <a:endParaRPr lang="en-US" altLang="ko-KR" dirty="0" smtClean="0">
              <a:solidFill>
                <a:schemeClr val="accent1"/>
              </a:solidFill>
              <a:latin typeface="Arial" pitchFamily="34" charset="0"/>
              <a:cs typeface="Arial" pitchFamily="34" charset="0"/>
            </a:endParaRPr>
          </a:p>
          <a:p>
            <a:pPr marL="355600" indent="-263525">
              <a:buAutoNum type="arabicPeriod"/>
            </a:pPr>
            <a:r>
              <a:rPr lang="en-US" altLang="ko-KR" dirty="0" smtClean="0">
                <a:solidFill>
                  <a:schemeClr val="accent1"/>
                </a:solidFill>
                <a:latin typeface="Arial" pitchFamily="34" charset="0"/>
                <a:cs typeface="Arial" pitchFamily="34" charset="0"/>
              </a:rPr>
              <a:t>When Quantity of contract is not same</a:t>
            </a:r>
          </a:p>
          <a:p>
            <a:pPr marL="355600" indent="-263525">
              <a:buAutoNum type="arabicPeriod"/>
            </a:pPr>
            <a:r>
              <a:rPr lang="en-US" altLang="ko-KR" dirty="0" smtClean="0">
                <a:solidFill>
                  <a:schemeClr val="accent1"/>
                </a:solidFill>
                <a:latin typeface="Arial" pitchFamily="34" charset="0"/>
                <a:cs typeface="Arial" pitchFamily="34" charset="0"/>
              </a:rPr>
              <a:t>If same, but when application done by </a:t>
            </a:r>
            <a:r>
              <a:rPr lang="en-US" altLang="ko-KR" dirty="0" err="1" smtClean="0">
                <a:solidFill>
                  <a:schemeClr val="accent1"/>
                </a:solidFill>
                <a:latin typeface="Arial" pitchFamily="34" charset="0"/>
                <a:cs typeface="Arial" pitchFamily="34" charset="0"/>
              </a:rPr>
              <a:t>subcon</a:t>
            </a:r>
            <a:r>
              <a:rPr lang="en-US" altLang="ko-KR" dirty="0" smtClean="0">
                <a:solidFill>
                  <a:schemeClr val="accent1"/>
                </a:solidFill>
                <a:latin typeface="Arial" pitchFamily="34" charset="0"/>
                <a:cs typeface="Arial" pitchFamily="34" charset="0"/>
              </a:rPr>
              <a:t> could be more than contract</a:t>
            </a:r>
          </a:p>
          <a:p>
            <a:pPr marL="355600" indent="-263525">
              <a:buAutoNum type="arabicPeriod"/>
            </a:pPr>
            <a:r>
              <a:rPr lang="en-US" altLang="ko-KR" dirty="0" smtClean="0">
                <a:solidFill>
                  <a:schemeClr val="accent1"/>
                </a:solidFill>
                <a:latin typeface="Arial" pitchFamily="34" charset="0"/>
                <a:cs typeface="Arial" pitchFamily="34" charset="0"/>
              </a:rPr>
              <a:t>And then </a:t>
            </a:r>
            <a:r>
              <a:rPr lang="en-US" altLang="ko-KR" dirty="0" err="1" smtClean="0">
                <a:solidFill>
                  <a:schemeClr val="accent1"/>
                </a:solidFill>
                <a:latin typeface="Arial" pitchFamily="34" charset="0"/>
                <a:cs typeface="Arial" pitchFamily="34" charset="0"/>
              </a:rPr>
              <a:t>subcon</a:t>
            </a:r>
            <a:r>
              <a:rPr lang="en-US" altLang="ko-KR" dirty="0" smtClean="0">
                <a:solidFill>
                  <a:schemeClr val="accent1"/>
                </a:solidFill>
                <a:latin typeface="Arial" pitchFamily="34" charset="0"/>
                <a:cs typeface="Arial" pitchFamily="34" charset="0"/>
              </a:rPr>
              <a:t> asks GC to pay more for more application, but ... ...</a:t>
            </a:r>
          </a:p>
          <a:p>
            <a:pPr marL="355600" indent="-263525">
              <a:buAutoNum type="arabicPeriod"/>
            </a:pPr>
            <a:r>
              <a:rPr lang="en-US" altLang="ko-KR" dirty="0" smtClean="0">
                <a:solidFill>
                  <a:schemeClr val="accent1"/>
                </a:solidFill>
                <a:latin typeface="Arial" pitchFamily="34" charset="0"/>
                <a:cs typeface="Arial" pitchFamily="34" charset="0"/>
              </a:rPr>
              <a:t>When PJT owner pay GC but GC does not pay to </a:t>
            </a:r>
            <a:r>
              <a:rPr lang="en-US" altLang="ko-KR" dirty="0" err="1" smtClean="0">
                <a:solidFill>
                  <a:schemeClr val="accent1"/>
                </a:solidFill>
                <a:latin typeface="Arial" pitchFamily="34" charset="0"/>
                <a:cs typeface="Arial" pitchFamily="34" charset="0"/>
              </a:rPr>
              <a:t>Subcon</a:t>
            </a:r>
            <a:r>
              <a:rPr lang="en-US" altLang="ko-KR" dirty="0" smtClean="0">
                <a:solidFill>
                  <a:schemeClr val="accent1"/>
                </a:solidFill>
                <a:latin typeface="Arial" pitchFamily="34" charset="0"/>
                <a:cs typeface="Arial" pitchFamily="34" charset="0"/>
              </a:rPr>
              <a:t> </a:t>
            </a:r>
          </a:p>
        </p:txBody>
      </p:sp>
      <p:sp>
        <p:nvSpPr>
          <p:cNvPr id="168" name="TextBox 167"/>
          <p:cNvSpPr txBox="1"/>
          <p:nvPr/>
        </p:nvSpPr>
        <p:spPr>
          <a:xfrm>
            <a:off x="3214678" y="2571744"/>
            <a:ext cx="500066" cy="523220"/>
          </a:xfrm>
          <a:prstGeom prst="rect">
            <a:avLst/>
          </a:prstGeom>
          <a:noFill/>
        </p:spPr>
        <p:txBody>
          <a:bodyPr wrap="square" rtlCol="0">
            <a:spAutoFit/>
          </a:bodyPr>
          <a:lstStyle/>
          <a:p>
            <a:pPr algn="ctr"/>
            <a:r>
              <a:rPr lang="en-US" altLang="ko-KR" sz="2800" b="1" dirty="0" smtClean="0">
                <a:solidFill>
                  <a:schemeClr val="accent1"/>
                </a:solidFill>
                <a:latin typeface="Arial" pitchFamily="34" charset="0"/>
                <a:ea typeface="맑은 고딕"/>
                <a:cs typeface="Arial" pitchFamily="34" charset="0"/>
              </a:rPr>
              <a:t>≠</a:t>
            </a:r>
            <a:endParaRPr lang="ko-KR" altLang="en-US" sz="2800" b="1" dirty="0" err="1" smtClean="0">
              <a:solidFill>
                <a:schemeClr val="accent1"/>
              </a:solidFill>
              <a:latin typeface="Arial" pitchFamily="34" charset="0"/>
              <a:cs typeface="Arial" pitchFamily="34" charset="0"/>
            </a:endParaRPr>
          </a:p>
        </p:txBody>
      </p:sp>
      <p:sp>
        <p:nvSpPr>
          <p:cNvPr id="169" name="TextBox 168"/>
          <p:cNvSpPr txBox="1"/>
          <p:nvPr/>
        </p:nvSpPr>
        <p:spPr>
          <a:xfrm>
            <a:off x="3214678" y="3538562"/>
            <a:ext cx="500066" cy="523220"/>
          </a:xfrm>
          <a:prstGeom prst="rect">
            <a:avLst/>
          </a:prstGeom>
          <a:noFill/>
        </p:spPr>
        <p:txBody>
          <a:bodyPr wrap="square" rtlCol="0">
            <a:spAutoFit/>
          </a:bodyPr>
          <a:lstStyle/>
          <a:p>
            <a:pPr algn="ctr"/>
            <a:r>
              <a:rPr lang="en-US" altLang="ko-KR" sz="2800" b="1" dirty="0" smtClean="0">
                <a:solidFill>
                  <a:schemeClr val="accent1"/>
                </a:solidFill>
                <a:latin typeface="Arial" pitchFamily="34" charset="0"/>
                <a:ea typeface="맑은 고딕"/>
                <a:cs typeface="Arial" pitchFamily="34" charset="0"/>
              </a:rPr>
              <a:t>≠</a:t>
            </a:r>
            <a:endParaRPr lang="ko-KR" altLang="en-US" sz="2800" b="1" dirty="0" err="1" smtClean="0">
              <a:solidFill>
                <a:schemeClr val="accent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Problem #2 &gt; </a:t>
            </a:r>
            <a:r>
              <a:rPr lang="en-US" altLang="ko-KR" sz="2800" b="1" dirty="0" smtClean="0">
                <a:solidFill>
                  <a:schemeClr val="accent1"/>
                </a:solidFill>
                <a:latin typeface="Arial" pitchFamily="34" charset="0"/>
                <a:cs typeface="Arial" pitchFamily="34" charset="0"/>
              </a:rPr>
              <a:t>Disproportion</a:t>
            </a:r>
            <a:endParaRPr lang="ko-KR" altLang="en-US" sz="2800" b="1" dirty="0">
              <a:solidFill>
                <a:schemeClr val="accent1"/>
              </a:solidFill>
              <a:latin typeface="Arial" pitchFamily="34" charset="0"/>
              <a:ea typeface="HY그래픽" pitchFamily="18" charset="-127"/>
              <a:cs typeface="Arial" pitchFamily="34" charset="0"/>
            </a:endParaRPr>
          </a:p>
        </p:txBody>
      </p:sp>
      <p:sp>
        <p:nvSpPr>
          <p:cNvPr id="103" name="TextBox 102"/>
          <p:cNvSpPr txBox="1"/>
          <p:nvPr/>
        </p:nvSpPr>
        <p:spPr>
          <a:xfrm>
            <a:off x="250825" y="692150"/>
            <a:ext cx="8642350" cy="830997"/>
          </a:xfrm>
          <a:prstGeom prst="rect">
            <a:avLst/>
          </a:prstGeom>
          <a:noFill/>
        </p:spPr>
        <p:txBody>
          <a:bodyPr wrap="square" rtlCol="0">
            <a:spAutoFit/>
          </a:bodyPr>
          <a:lstStyle/>
          <a:p>
            <a:pPr algn="ctr"/>
            <a:r>
              <a:rPr lang="en-US" altLang="ko-KR" sz="2400" b="1" dirty="0" smtClean="0">
                <a:solidFill>
                  <a:schemeClr val="accent1"/>
                </a:solidFill>
                <a:latin typeface="Arial" pitchFamily="34" charset="0"/>
                <a:cs typeface="Arial" pitchFamily="34" charset="0"/>
              </a:rPr>
              <a:t>Disproportion between work and profit,</a:t>
            </a:r>
          </a:p>
          <a:p>
            <a:pPr algn="ctr"/>
            <a:r>
              <a:rPr lang="en-US" altLang="ko-KR" sz="2400" dirty="0" smtClean="0">
                <a:solidFill>
                  <a:schemeClr val="accent1"/>
                </a:solidFill>
                <a:latin typeface="Arial" pitchFamily="34" charset="0"/>
                <a:cs typeface="Arial" pitchFamily="34" charset="0"/>
              </a:rPr>
              <a:t>because of centralized player’s late decision making</a:t>
            </a:r>
          </a:p>
        </p:txBody>
      </p:sp>
      <p:grpSp>
        <p:nvGrpSpPr>
          <p:cNvPr id="127" name="그룹 126"/>
          <p:cNvGrpSpPr/>
          <p:nvPr/>
        </p:nvGrpSpPr>
        <p:grpSpPr>
          <a:xfrm>
            <a:off x="1428728" y="1676810"/>
            <a:ext cx="4429156" cy="4742961"/>
            <a:chOff x="-214346" y="1676810"/>
            <a:chExt cx="4429156" cy="4742961"/>
          </a:xfrm>
        </p:grpSpPr>
        <p:sp>
          <p:nvSpPr>
            <p:cNvPr id="65" name="타원 64"/>
            <p:cNvSpPr/>
            <p:nvPr/>
          </p:nvSpPr>
          <p:spPr>
            <a:xfrm>
              <a:off x="862945" y="3732570"/>
              <a:ext cx="428628" cy="428628"/>
            </a:xfrm>
            <a:prstGeom prst="ellipse">
              <a:avLst/>
            </a:prstGeom>
            <a:solidFill>
              <a:srgbClr val="C00000"/>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pic>
          <p:nvPicPr>
            <p:cNvPr id="66" name="Picture 3" descr="C:\Users\NT900X3G\Desktop\home.png"/>
            <p:cNvPicPr>
              <a:picLocks noChangeAspect="1" noChangeArrowheads="1"/>
            </p:cNvPicPr>
            <p:nvPr/>
          </p:nvPicPr>
          <p:blipFill>
            <a:blip r:embed="rId3" cstate="print"/>
            <a:srcRect/>
            <a:stretch>
              <a:fillRect/>
            </a:stretch>
          </p:blipFill>
          <p:spPr bwMode="auto">
            <a:xfrm>
              <a:off x="253665" y="1925992"/>
              <a:ext cx="360000" cy="360000"/>
            </a:xfrm>
            <a:prstGeom prst="rect">
              <a:avLst/>
            </a:prstGeom>
            <a:noFill/>
          </p:spPr>
        </p:pic>
        <p:pic>
          <p:nvPicPr>
            <p:cNvPr id="67" name="Picture 3" descr="C:\Users\NT900X3G\Desktop\home.png"/>
            <p:cNvPicPr>
              <a:picLocks noChangeAspect="1" noChangeArrowheads="1"/>
            </p:cNvPicPr>
            <p:nvPr/>
          </p:nvPicPr>
          <p:blipFill>
            <a:blip r:embed="rId3" cstate="print"/>
            <a:srcRect/>
            <a:stretch>
              <a:fillRect/>
            </a:stretch>
          </p:blipFill>
          <p:spPr bwMode="auto">
            <a:xfrm>
              <a:off x="2547001" y="4408812"/>
              <a:ext cx="360000" cy="360000"/>
            </a:xfrm>
            <a:prstGeom prst="rect">
              <a:avLst/>
            </a:prstGeom>
            <a:noFill/>
          </p:spPr>
        </p:pic>
        <p:pic>
          <p:nvPicPr>
            <p:cNvPr id="68" name="Picture 3" descr="C:\Users\NT900X3G\Desktop\home.png"/>
            <p:cNvPicPr>
              <a:picLocks noChangeAspect="1" noChangeArrowheads="1"/>
            </p:cNvPicPr>
            <p:nvPr/>
          </p:nvPicPr>
          <p:blipFill>
            <a:blip r:embed="rId3" cstate="print"/>
            <a:srcRect/>
            <a:stretch>
              <a:fillRect/>
            </a:stretch>
          </p:blipFill>
          <p:spPr bwMode="auto">
            <a:xfrm>
              <a:off x="541030" y="5549872"/>
              <a:ext cx="360000" cy="360000"/>
            </a:xfrm>
            <a:prstGeom prst="rect">
              <a:avLst/>
            </a:prstGeom>
            <a:noFill/>
          </p:spPr>
        </p:pic>
        <p:pic>
          <p:nvPicPr>
            <p:cNvPr id="71" name="Picture 3" descr="C:\Users\NT900X3G\Desktop\home.png"/>
            <p:cNvPicPr>
              <a:picLocks noChangeAspect="1" noChangeArrowheads="1"/>
            </p:cNvPicPr>
            <p:nvPr/>
          </p:nvPicPr>
          <p:blipFill>
            <a:blip r:embed="rId3" cstate="print"/>
            <a:srcRect/>
            <a:stretch>
              <a:fillRect/>
            </a:stretch>
          </p:blipFill>
          <p:spPr bwMode="auto">
            <a:xfrm>
              <a:off x="1789348" y="5500701"/>
              <a:ext cx="360000" cy="360000"/>
            </a:xfrm>
            <a:prstGeom prst="rect">
              <a:avLst/>
            </a:prstGeom>
            <a:noFill/>
          </p:spPr>
        </p:pic>
        <p:pic>
          <p:nvPicPr>
            <p:cNvPr id="72" name="Picture 3" descr="C:\Users\NT900X3G\Desktop\home.png"/>
            <p:cNvPicPr>
              <a:picLocks noChangeAspect="1" noChangeArrowheads="1"/>
            </p:cNvPicPr>
            <p:nvPr/>
          </p:nvPicPr>
          <p:blipFill>
            <a:blip r:embed="rId3" cstate="print"/>
            <a:srcRect/>
            <a:stretch>
              <a:fillRect/>
            </a:stretch>
          </p:blipFill>
          <p:spPr bwMode="auto">
            <a:xfrm>
              <a:off x="1714480" y="2073525"/>
              <a:ext cx="360000" cy="360000"/>
            </a:xfrm>
            <a:prstGeom prst="rect">
              <a:avLst/>
            </a:prstGeom>
            <a:noFill/>
          </p:spPr>
        </p:pic>
        <p:pic>
          <p:nvPicPr>
            <p:cNvPr id="73" name="Picture 3" descr="C:\Users\NT900X3G\Desktop\home.png"/>
            <p:cNvPicPr>
              <a:picLocks noChangeAspect="1" noChangeArrowheads="1"/>
            </p:cNvPicPr>
            <p:nvPr/>
          </p:nvPicPr>
          <p:blipFill>
            <a:blip r:embed="rId3" cstate="print"/>
            <a:srcRect/>
            <a:stretch>
              <a:fillRect/>
            </a:stretch>
          </p:blipFill>
          <p:spPr bwMode="auto">
            <a:xfrm>
              <a:off x="2602325" y="3140438"/>
              <a:ext cx="360000" cy="360000"/>
            </a:xfrm>
            <a:prstGeom prst="rect">
              <a:avLst/>
            </a:prstGeom>
            <a:noFill/>
          </p:spPr>
        </p:pic>
        <p:sp>
          <p:nvSpPr>
            <p:cNvPr id="74" name="TextBox 73"/>
            <p:cNvSpPr txBox="1"/>
            <p:nvPr/>
          </p:nvSpPr>
          <p:spPr>
            <a:xfrm>
              <a:off x="-214346" y="1676810"/>
              <a:ext cx="1285884" cy="246221"/>
            </a:xfrm>
            <a:prstGeom prst="rect">
              <a:avLst/>
            </a:prstGeom>
            <a:noFill/>
          </p:spPr>
          <p:txBody>
            <a:bodyPr wrap="square" lIns="0" tIns="0" rIns="0" bIns="0" rtlCol="0">
              <a:spAutoFit/>
            </a:bodyPr>
            <a:lstStyle/>
            <a:p>
              <a:pPr algn="ctr"/>
              <a:r>
                <a:rPr lang="en-US" altLang="ko-KR" sz="1600" dirty="0" smtClean="0">
                  <a:solidFill>
                    <a:schemeClr val="accent1"/>
                  </a:solidFill>
                  <a:latin typeface="Arial" pitchFamily="34" charset="0"/>
                  <a:cs typeface="Arial" pitchFamily="34" charset="0"/>
                </a:rPr>
                <a:t>Architect</a:t>
              </a:r>
              <a:endParaRPr lang="ko-KR" altLang="en-US" sz="1600" dirty="0" smtClean="0">
                <a:solidFill>
                  <a:schemeClr val="accent1"/>
                </a:solidFill>
                <a:latin typeface="Arial" pitchFamily="34" charset="0"/>
                <a:cs typeface="Arial" pitchFamily="34" charset="0"/>
              </a:endParaRPr>
            </a:p>
          </p:txBody>
        </p:sp>
        <p:sp>
          <p:nvSpPr>
            <p:cNvPr id="75" name="TextBox 74"/>
            <p:cNvSpPr txBox="1"/>
            <p:nvPr/>
          </p:nvSpPr>
          <p:spPr>
            <a:xfrm>
              <a:off x="1920460" y="1928802"/>
              <a:ext cx="1285884" cy="492443"/>
            </a:xfrm>
            <a:prstGeom prst="rect">
              <a:avLst/>
            </a:prstGeom>
            <a:noFill/>
          </p:spPr>
          <p:txBody>
            <a:bodyPr wrap="square" lIns="0" tIns="0" rIns="0" bIns="0" rtlCol="0">
              <a:spAutoFit/>
            </a:bodyPr>
            <a:lstStyle/>
            <a:p>
              <a:pPr algn="ctr"/>
              <a:r>
                <a:rPr lang="en-US" altLang="ko-KR" sz="1600" dirty="0" smtClean="0">
                  <a:solidFill>
                    <a:schemeClr val="accent1"/>
                  </a:solidFill>
                  <a:latin typeface="Arial" pitchFamily="34" charset="0"/>
                  <a:cs typeface="Arial" pitchFamily="34" charset="0"/>
                </a:rPr>
                <a:t>Structural</a:t>
              </a:r>
            </a:p>
            <a:p>
              <a:pPr algn="ctr"/>
              <a:r>
                <a:rPr lang="en-US" altLang="ko-KR" sz="1600" dirty="0" smtClean="0">
                  <a:solidFill>
                    <a:schemeClr val="accent1"/>
                  </a:solidFill>
                  <a:latin typeface="Arial" pitchFamily="34" charset="0"/>
                  <a:cs typeface="Arial" pitchFamily="34" charset="0"/>
                </a:rPr>
                <a:t>Engineer</a:t>
              </a:r>
              <a:endParaRPr lang="ko-KR" altLang="en-US" sz="1600" dirty="0" smtClean="0">
                <a:solidFill>
                  <a:schemeClr val="accent1"/>
                </a:solidFill>
                <a:latin typeface="Arial" pitchFamily="34" charset="0"/>
                <a:cs typeface="Arial" pitchFamily="34" charset="0"/>
              </a:endParaRPr>
            </a:p>
          </p:txBody>
        </p:sp>
        <p:sp>
          <p:nvSpPr>
            <p:cNvPr id="76" name="TextBox 75"/>
            <p:cNvSpPr txBox="1"/>
            <p:nvPr/>
          </p:nvSpPr>
          <p:spPr>
            <a:xfrm>
              <a:off x="3000364" y="3214686"/>
              <a:ext cx="1214446" cy="246221"/>
            </a:xfrm>
            <a:prstGeom prst="rect">
              <a:avLst/>
            </a:prstGeom>
            <a:noFill/>
          </p:spPr>
          <p:txBody>
            <a:bodyPr wrap="square" lIns="0" tIns="0" rIns="0" bIns="0" rtlCol="0">
              <a:spAutoFit/>
            </a:bodyPr>
            <a:lstStyle/>
            <a:p>
              <a:r>
                <a:rPr lang="en-US" altLang="ko-KR" sz="1600" b="1" dirty="0" smtClean="0">
                  <a:solidFill>
                    <a:schemeClr val="accent1"/>
                  </a:solidFill>
                  <a:latin typeface="Arial" pitchFamily="34" charset="0"/>
                  <a:cs typeface="Arial" pitchFamily="34" charset="0"/>
                </a:rPr>
                <a:t>Reinforcing</a:t>
              </a:r>
              <a:endParaRPr lang="ko-KR" altLang="en-US" sz="1600" b="1" dirty="0" smtClean="0">
                <a:solidFill>
                  <a:schemeClr val="accent1"/>
                </a:solidFill>
                <a:latin typeface="Arial" pitchFamily="34" charset="0"/>
                <a:cs typeface="Arial" pitchFamily="34" charset="0"/>
              </a:endParaRPr>
            </a:p>
          </p:txBody>
        </p:sp>
        <p:sp>
          <p:nvSpPr>
            <p:cNvPr id="77" name="TextBox 76"/>
            <p:cNvSpPr txBox="1"/>
            <p:nvPr/>
          </p:nvSpPr>
          <p:spPr>
            <a:xfrm>
              <a:off x="2974245" y="4487870"/>
              <a:ext cx="1214446" cy="246221"/>
            </a:xfrm>
            <a:prstGeom prst="rect">
              <a:avLst/>
            </a:prstGeom>
            <a:noFill/>
          </p:spPr>
          <p:txBody>
            <a:bodyPr wrap="square" lIns="0" tIns="0" rIns="0" bIns="0" rtlCol="0">
              <a:spAutoFit/>
            </a:bodyPr>
            <a:lstStyle/>
            <a:p>
              <a:r>
                <a:rPr lang="en-US" altLang="ko-KR" sz="1600" dirty="0" smtClean="0">
                  <a:solidFill>
                    <a:schemeClr val="accent1"/>
                  </a:solidFill>
                  <a:latin typeface="Arial" pitchFamily="34" charset="0"/>
                  <a:cs typeface="Arial" pitchFamily="34" charset="0"/>
                </a:rPr>
                <a:t>Form Work</a:t>
              </a:r>
              <a:endParaRPr lang="ko-KR" altLang="en-US" sz="1600" dirty="0" smtClean="0">
                <a:solidFill>
                  <a:schemeClr val="accent1"/>
                </a:solidFill>
                <a:latin typeface="Arial" pitchFamily="34" charset="0"/>
                <a:cs typeface="Arial" pitchFamily="34" charset="0"/>
              </a:endParaRPr>
            </a:p>
          </p:txBody>
        </p:sp>
        <p:sp>
          <p:nvSpPr>
            <p:cNvPr id="79" name="TextBox 78"/>
            <p:cNvSpPr txBox="1"/>
            <p:nvPr/>
          </p:nvSpPr>
          <p:spPr>
            <a:xfrm>
              <a:off x="2172791" y="5683109"/>
              <a:ext cx="1721372" cy="246221"/>
            </a:xfrm>
            <a:prstGeom prst="rect">
              <a:avLst/>
            </a:prstGeom>
            <a:noFill/>
          </p:spPr>
          <p:txBody>
            <a:bodyPr wrap="square" lIns="0" tIns="0" rIns="0" bIns="0" rtlCol="0">
              <a:spAutoFit/>
            </a:bodyPr>
            <a:lstStyle/>
            <a:p>
              <a:r>
                <a:rPr lang="en-US" altLang="ko-KR" sz="1600" dirty="0" smtClean="0">
                  <a:solidFill>
                    <a:schemeClr val="accent1"/>
                  </a:solidFill>
                  <a:latin typeface="Arial" pitchFamily="34" charset="0"/>
                  <a:cs typeface="Arial" pitchFamily="34" charset="0"/>
                </a:rPr>
                <a:t>MEP Installation</a:t>
              </a:r>
              <a:endParaRPr lang="ko-KR" altLang="en-US" sz="1600" dirty="0" smtClean="0">
                <a:solidFill>
                  <a:schemeClr val="accent1"/>
                </a:solidFill>
                <a:latin typeface="Arial" pitchFamily="34" charset="0"/>
                <a:cs typeface="Arial" pitchFamily="34" charset="0"/>
              </a:endParaRPr>
            </a:p>
          </p:txBody>
        </p:sp>
        <p:sp>
          <p:nvSpPr>
            <p:cNvPr id="80" name="TextBox 79"/>
            <p:cNvSpPr txBox="1"/>
            <p:nvPr/>
          </p:nvSpPr>
          <p:spPr>
            <a:xfrm>
              <a:off x="285720" y="5927328"/>
              <a:ext cx="857256" cy="492443"/>
            </a:xfrm>
            <a:prstGeom prst="rect">
              <a:avLst/>
            </a:prstGeom>
            <a:noFill/>
          </p:spPr>
          <p:txBody>
            <a:bodyPr wrap="square" lIns="0" tIns="0" rIns="0" bIns="0" rtlCol="0">
              <a:spAutoFit/>
            </a:bodyPr>
            <a:lstStyle/>
            <a:p>
              <a:pPr algn="ctr"/>
              <a:r>
                <a:rPr lang="en-US" altLang="ko-KR" sz="1600" dirty="0" smtClean="0">
                  <a:solidFill>
                    <a:schemeClr val="accent1"/>
                  </a:solidFill>
                  <a:latin typeface="Arial" pitchFamily="34" charset="0"/>
                  <a:cs typeface="Arial" pitchFamily="34" charset="0"/>
                </a:rPr>
                <a:t>MEP Design </a:t>
              </a:r>
              <a:endParaRPr lang="ko-KR" altLang="en-US" sz="1600" dirty="0" smtClean="0">
                <a:solidFill>
                  <a:schemeClr val="accent1"/>
                </a:solidFill>
                <a:latin typeface="Arial" pitchFamily="34" charset="0"/>
                <a:cs typeface="Arial" pitchFamily="34" charset="0"/>
              </a:endParaRPr>
            </a:p>
          </p:txBody>
        </p:sp>
        <p:sp>
          <p:nvSpPr>
            <p:cNvPr id="102" name="TextBox 101"/>
            <p:cNvSpPr txBox="1"/>
            <p:nvPr/>
          </p:nvSpPr>
          <p:spPr>
            <a:xfrm>
              <a:off x="71406" y="3702353"/>
              <a:ext cx="857256" cy="461665"/>
            </a:xfrm>
            <a:prstGeom prst="rect">
              <a:avLst/>
            </a:prstGeom>
            <a:noFill/>
          </p:spPr>
          <p:txBody>
            <a:bodyPr wrap="square" rtlCol="0">
              <a:spAutoFit/>
            </a:bodyPr>
            <a:lstStyle/>
            <a:p>
              <a:pPr algn="r"/>
              <a:r>
                <a:rPr lang="en-US" altLang="ko-KR" sz="2400" b="1" dirty="0" smtClean="0">
                  <a:solidFill>
                    <a:srgbClr val="C00000"/>
                  </a:solidFill>
                  <a:latin typeface="Arial" pitchFamily="34" charset="0"/>
                  <a:cs typeface="Arial" pitchFamily="34" charset="0"/>
                </a:rPr>
                <a:t>G.C</a:t>
              </a:r>
              <a:endParaRPr lang="ko-KR" altLang="en-US" sz="2400" b="1" dirty="0" err="1" smtClean="0">
                <a:solidFill>
                  <a:srgbClr val="C00000"/>
                </a:solidFill>
                <a:latin typeface="Arial" pitchFamily="34" charset="0"/>
                <a:cs typeface="Arial" pitchFamily="34" charset="0"/>
              </a:endParaRPr>
            </a:p>
          </p:txBody>
        </p:sp>
      </p:grpSp>
      <p:cxnSp>
        <p:nvCxnSpPr>
          <p:cNvPr id="36" name="직선 화살표 연결선 35"/>
          <p:cNvCxnSpPr/>
          <p:nvPr/>
        </p:nvCxnSpPr>
        <p:spPr>
          <a:xfrm rot="5400000">
            <a:off x="3456800" y="2978285"/>
            <a:ext cx="446446" cy="1490752"/>
          </a:xfrm>
          <a:prstGeom prst="straightConnector1">
            <a:avLst/>
          </a:prstGeom>
          <a:ln w="254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38" name="직선 화살표 연결선 37"/>
          <p:cNvCxnSpPr/>
          <p:nvPr/>
        </p:nvCxnSpPr>
        <p:spPr>
          <a:xfrm rot="5400000" flipH="1" flipV="1">
            <a:off x="2509419" y="2776937"/>
            <a:ext cx="1361816" cy="665678"/>
          </a:xfrm>
          <a:prstGeom prst="straightConnector1">
            <a:avLst/>
          </a:prstGeom>
          <a:ln w="254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1" name="직선 화살표 연결선 40"/>
          <p:cNvCxnSpPr/>
          <p:nvPr/>
        </p:nvCxnSpPr>
        <p:spPr>
          <a:xfrm rot="10800000">
            <a:off x="2256740" y="2105993"/>
            <a:ext cx="1100815" cy="147535"/>
          </a:xfrm>
          <a:prstGeom prst="straightConnector1">
            <a:avLst/>
          </a:prstGeom>
          <a:ln w="25400">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5" name="직선 화살표 연결선 44"/>
          <p:cNvCxnSpPr/>
          <p:nvPr/>
        </p:nvCxnSpPr>
        <p:spPr>
          <a:xfrm>
            <a:off x="3717554" y="2253525"/>
            <a:ext cx="472521" cy="2335287"/>
          </a:xfrm>
          <a:prstGeom prst="straightConnector1">
            <a:avLst/>
          </a:prstGeom>
          <a:ln w="25400">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48" name="직선 화살표 연결선 47"/>
          <p:cNvCxnSpPr/>
          <p:nvPr/>
        </p:nvCxnSpPr>
        <p:spPr>
          <a:xfrm flipH="1">
            <a:off x="3612422" y="2253525"/>
            <a:ext cx="105132" cy="3247176"/>
          </a:xfrm>
          <a:prstGeom prst="straightConnector1">
            <a:avLst/>
          </a:prstGeom>
          <a:ln w="25400">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1" name="직선 화살표 연결선 50"/>
          <p:cNvCxnSpPr/>
          <p:nvPr/>
        </p:nvCxnSpPr>
        <p:spPr>
          <a:xfrm rot="10800000" flipV="1">
            <a:off x="2871876" y="2253525"/>
            <a:ext cx="485678" cy="1541816"/>
          </a:xfrm>
          <a:prstGeom prst="straightConnector1">
            <a:avLst/>
          </a:prstGeom>
          <a:ln w="25400">
            <a:solidFill>
              <a:schemeClr val="accent2">
                <a:lumMod val="75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54" name="직선 화살표 연결선 53"/>
          <p:cNvCxnSpPr/>
          <p:nvPr/>
        </p:nvCxnSpPr>
        <p:spPr>
          <a:xfrm rot="5400000" flipH="1" flipV="1">
            <a:off x="3321186" y="2691129"/>
            <a:ext cx="654903" cy="1553523"/>
          </a:xfrm>
          <a:prstGeom prst="straightConnector1">
            <a:avLst/>
          </a:prstGeom>
          <a:ln w="25400">
            <a:solidFill>
              <a:srgbClr val="C00000"/>
            </a:solidFill>
            <a:tailEnd type="triangle" w="lg" len="med"/>
          </a:ln>
        </p:spPr>
        <p:style>
          <a:lnRef idx="1">
            <a:schemeClr val="accent1"/>
          </a:lnRef>
          <a:fillRef idx="0">
            <a:schemeClr val="accent1"/>
          </a:fillRef>
          <a:effectRef idx="0">
            <a:schemeClr val="accent1"/>
          </a:effectRef>
          <a:fontRef idx="minor">
            <a:schemeClr val="tx1"/>
          </a:fontRef>
        </p:style>
      </p:cxnSp>
      <p:grpSp>
        <p:nvGrpSpPr>
          <p:cNvPr id="104" name="그룹 103"/>
          <p:cNvGrpSpPr/>
          <p:nvPr/>
        </p:nvGrpSpPr>
        <p:grpSpPr>
          <a:xfrm>
            <a:off x="159385" y="4286256"/>
            <a:ext cx="1319132" cy="1279519"/>
            <a:chOff x="179705" y="3235006"/>
            <a:chExt cx="1319132" cy="1279519"/>
          </a:xfrm>
        </p:grpSpPr>
        <p:cxnSp>
          <p:nvCxnSpPr>
            <p:cNvPr id="16" name="직선 화살표 연결선 15"/>
            <p:cNvCxnSpPr/>
            <p:nvPr/>
          </p:nvCxnSpPr>
          <p:spPr>
            <a:xfrm rot="10800000">
              <a:off x="371271" y="3759506"/>
              <a:ext cx="936000" cy="2"/>
            </a:xfrm>
            <a:prstGeom prst="straightConnector1">
              <a:avLst/>
            </a:prstGeom>
            <a:ln w="15875">
              <a:solidFill>
                <a:srgbClr val="C00000"/>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84391" y="3235006"/>
              <a:ext cx="1109760" cy="523220"/>
            </a:xfrm>
            <a:prstGeom prst="rect">
              <a:avLst/>
            </a:prstGeom>
            <a:noFill/>
          </p:spPr>
          <p:txBody>
            <a:bodyPr wrap="square" rtlCol="0">
              <a:spAutoFit/>
            </a:bodyPr>
            <a:lstStyle/>
            <a:p>
              <a:pPr algn="ctr"/>
              <a:r>
                <a:rPr lang="en-US" altLang="ko-KR" sz="1400" b="1" dirty="0" smtClean="0">
                  <a:solidFill>
                    <a:schemeClr val="accent1"/>
                  </a:solidFill>
                  <a:latin typeface="Arial" pitchFamily="34" charset="0"/>
                  <a:cs typeface="Arial" pitchFamily="34" charset="0"/>
                </a:rPr>
                <a:t>Decision</a:t>
              </a:r>
            </a:p>
            <a:p>
              <a:pPr algn="ctr"/>
              <a:r>
                <a:rPr lang="en-US" altLang="ko-KR" sz="1400" b="1" dirty="0" smtClean="0">
                  <a:solidFill>
                    <a:schemeClr val="accent1"/>
                  </a:solidFill>
                  <a:latin typeface="Arial" pitchFamily="34" charset="0"/>
                  <a:cs typeface="Arial" pitchFamily="34" charset="0"/>
                </a:rPr>
                <a:t>making</a:t>
              </a:r>
            </a:p>
          </p:txBody>
        </p:sp>
        <p:cxnSp>
          <p:nvCxnSpPr>
            <p:cNvPr id="59" name="직선 화살표 연결선 58"/>
            <p:cNvCxnSpPr/>
            <p:nvPr/>
          </p:nvCxnSpPr>
          <p:spPr>
            <a:xfrm rot="10800000">
              <a:off x="371271" y="4514523"/>
              <a:ext cx="936000" cy="2"/>
            </a:xfrm>
            <a:prstGeom prst="straightConnector1">
              <a:avLst/>
            </a:prstGeom>
            <a:ln w="15875">
              <a:solidFill>
                <a:schemeClr val="bg1">
                  <a:lumMod val="50000"/>
                </a:schemeClr>
              </a:solidFill>
              <a:headEnd type="stealth" w="sm" len="med"/>
              <a:tailEnd type="stealth" w="sm" len="med"/>
            </a:ln>
          </p:spPr>
          <p:style>
            <a:lnRef idx="1">
              <a:schemeClr val="accent1"/>
            </a:lnRef>
            <a:fillRef idx="0">
              <a:schemeClr val="accent1"/>
            </a:fillRef>
            <a:effectRef idx="0">
              <a:schemeClr val="accent1"/>
            </a:effectRef>
            <a:fontRef idx="minor">
              <a:schemeClr val="tx1"/>
            </a:fontRef>
          </p:style>
        </p:cxnSp>
        <p:sp>
          <p:nvSpPr>
            <p:cNvPr id="60" name="TextBox 59"/>
            <p:cNvSpPr txBox="1"/>
            <p:nvPr/>
          </p:nvSpPr>
          <p:spPr>
            <a:xfrm>
              <a:off x="179705" y="3943340"/>
              <a:ext cx="1319132" cy="523220"/>
            </a:xfrm>
            <a:prstGeom prst="rect">
              <a:avLst/>
            </a:prstGeom>
            <a:noFill/>
          </p:spPr>
          <p:txBody>
            <a:bodyPr wrap="square" rtlCol="0">
              <a:spAutoFit/>
            </a:bodyPr>
            <a:lstStyle/>
            <a:p>
              <a:pPr algn="ctr"/>
              <a:r>
                <a:rPr lang="en-US" altLang="ko-KR" sz="1400" b="1" dirty="0" smtClean="0">
                  <a:solidFill>
                    <a:schemeClr val="accent1"/>
                  </a:solidFill>
                  <a:latin typeface="Arial" pitchFamily="34" charset="0"/>
                  <a:cs typeface="Arial" pitchFamily="34" charset="0"/>
                </a:rPr>
                <a:t>Information</a:t>
              </a:r>
            </a:p>
            <a:p>
              <a:pPr algn="ctr"/>
              <a:r>
                <a:rPr lang="en-US" altLang="ko-KR" sz="1400" b="1" dirty="0" smtClean="0">
                  <a:solidFill>
                    <a:schemeClr val="accent1"/>
                  </a:solidFill>
                  <a:latin typeface="Arial" pitchFamily="34" charset="0"/>
                  <a:cs typeface="Arial" pitchFamily="34" charset="0"/>
                </a:rPr>
                <a:t>&amp; suggestion</a:t>
              </a:r>
            </a:p>
          </p:txBody>
        </p:sp>
      </p:grpSp>
      <p:cxnSp>
        <p:nvCxnSpPr>
          <p:cNvPr id="63" name="직선 화살표 연결선 62"/>
          <p:cNvCxnSpPr/>
          <p:nvPr/>
        </p:nvCxnSpPr>
        <p:spPr>
          <a:xfrm rot="10800000" flipV="1">
            <a:off x="2544104" y="5680700"/>
            <a:ext cx="888318" cy="49171"/>
          </a:xfrm>
          <a:prstGeom prst="straightConnector1">
            <a:avLst/>
          </a:prstGeom>
          <a:ln w="25400">
            <a:solidFill>
              <a:schemeClr val="bg1">
                <a:lumMod val="50000"/>
              </a:schemeClr>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sp>
        <p:nvSpPr>
          <p:cNvPr id="70" name="직사각형 69"/>
          <p:cNvSpPr/>
          <p:nvPr/>
        </p:nvSpPr>
        <p:spPr>
          <a:xfrm>
            <a:off x="6357950" y="3131859"/>
            <a:ext cx="1991416"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Waiting for</a:t>
            </a:r>
          </a:p>
          <a:p>
            <a:pPr algn="ctr"/>
            <a:r>
              <a:rPr lang="en-US" altLang="ko-KR" b="1" dirty="0" smtClean="0">
                <a:solidFill>
                  <a:schemeClr val="accent1"/>
                </a:solidFill>
                <a:latin typeface="Arial" pitchFamily="34" charset="0"/>
                <a:cs typeface="Arial" pitchFamily="34" charset="0"/>
              </a:rPr>
              <a:t>Decision</a:t>
            </a:r>
            <a:endParaRPr lang="ko-KR" altLang="en-US" b="1" dirty="0">
              <a:solidFill>
                <a:schemeClr val="accent1"/>
              </a:solidFill>
              <a:latin typeface="Arial" pitchFamily="34" charset="0"/>
              <a:cs typeface="Arial" pitchFamily="34" charset="0"/>
            </a:endParaRPr>
          </a:p>
        </p:txBody>
      </p:sp>
      <p:sp>
        <p:nvSpPr>
          <p:cNvPr id="78" name="직사각형 77"/>
          <p:cNvSpPr/>
          <p:nvPr/>
        </p:nvSpPr>
        <p:spPr>
          <a:xfrm>
            <a:off x="6357950" y="4134876"/>
            <a:ext cx="1991416"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Low</a:t>
            </a:r>
          </a:p>
          <a:p>
            <a:pPr algn="ctr"/>
            <a:r>
              <a:rPr lang="en-US" altLang="ko-KR" b="1" dirty="0" smtClean="0">
                <a:solidFill>
                  <a:schemeClr val="accent1"/>
                </a:solidFill>
                <a:latin typeface="Arial" pitchFamily="34" charset="0"/>
                <a:cs typeface="Arial" pitchFamily="34" charset="0"/>
              </a:rPr>
              <a:t>Productivity</a:t>
            </a:r>
            <a:endParaRPr lang="ko-KR" altLang="en-US" b="1" dirty="0">
              <a:solidFill>
                <a:schemeClr val="accent1"/>
              </a:solidFill>
              <a:latin typeface="Arial" pitchFamily="34" charset="0"/>
              <a:cs typeface="Arial" pitchFamily="34" charset="0"/>
            </a:endParaRPr>
          </a:p>
        </p:txBody>
      </p:sp>
      <p:sp>
        <p:nvSpPr>
          <p:cNvPr id="85" name="직사각형 84"/>
          <p:cNvSpPr/>
          <p:nvPr/>
        </p:nvSpPr>
        <p:spPr>
          <a:xfrm>
            <a:off x="6357950" y="5137892"/>
            <a:ext cx="1991416"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Less Profit</a:t>
            </a:r>
            <a:endParaRPr lang="ko-KR" altLang="en-US" b="1" dirty="0">
              <a:solidFill>
                <a:schemeClr val="accent1"/>
              </a:solidFill>
              <a:latin typeface="Arial" pitchFamily="34" charset="0"/>
              <a:cs typeface="Arial" pitchFamily="34" charset="0"/>
            </a:endParaRPr>
          </a:p>
        </p:txBody>
      </p:sp>
      <p:cxnSp>
        <p:nvCxnSpPr>
          <p:cNvPr id="93" name="직선 화살표 연결선 92"/>
          <p:cNvCxnSpPr>
            <a:stCxn id="70" idx="2"/>
            <a:endCxn id="78" idx="0"/>
          </p:cNvCxnSpPr>
          <p:nvPr/>
        </p:nvCxnSpPr>
        <p:spPr>
          <a:xfrm rot="5400000">
            <a:off x="7212150" y="3993367"/>
            <a:ext cx="283017" cy="1588"/>
          </a:xfrm>
          <a:prstGeom prst="straightConnector1">
            <a:avLst/>
          </a:prstGeom>
          <a:ln w="28575">
            <a:solidFill>
              <a:schemeClr val="accent1">
                <a:lumMod val="40000"/>
                <a:lumOff val="60000"/>
              </a:schemeClr>
            </a:solidFill>
            <a:tailEnd type="stealth" w="med" len="lg"/>
          </a:ln>
        </p:spPr>
        <p:style>
          <a:lnRef idx="1">
            <a:schemeClr val="accent1"/>
          </a:lnRef>
          <a:fillRef idx="0">
            <a:schemeClr val="accent1"/>
          </a:fillRef>
          <a:effectRef idx="0">
            <a:schemeClr val="accent1"/>
          </a:effectRef>
          <a:fontRef idx="minor">
            <a:schemeClr val="tx1"/>
          </a:fontRef>
        </p:style>
      </p:cxnSp>
      <p:cxnSp>
        <p:nvCxnSpPr>
          <p:cNvPr id="95" name="직선 화살표 연결선 94"/>
          <p:cNvCxnSpPr>
            <a:stCxn id="78" idx="2"/>
            <a:endCxn id="85" idx="0"/>
          </p:cNvCxnSpPr>
          <p:nvPr/>
        </p:nvCxnSpPr>
        <p:spPr>
          <a:xfrm rot="5400000">
            <a:off x="7212150" y="4996384"/>
            <a:ext cx="283016" cy="1588"/>
          </a:xfrm>
          <a:prstGeom prst="straightConnector1">
            <a:avLst/>
          </a:prstGeom>
          <a:ln w="28575">
            <a:solidFill>
              <a:schemeClr val="accent1">
                <a:lumMod val="40000"/>
                <a:lumOff val="60000"/>
              </a:schemeClr>
            </a:solidFill>
            <a:tailEnd type="stealth" w="med" len="lg"/>
          </a:ln>
        </p:spPr>
        <p:style>
          <a:lnRef idx="1">
            <a:schemeClr val="accent1"/>
          </a:lnRef>
          <a:fillRef idx="0">
            <a:schemeClr val="accent1"/>
          </a:fillRef>
          <a:effectRef idx="0">
            <a:schemeClr val="accent1"/>
          </a:effectRef>
          <a:fontRef idx="minor">
            <a:schemeClr val="tx1"/>
          </a:fontRef>
        </p:style>
      </p:cxnSp>
      <p:sp>
        <p:nvSpPr>
          <p:cNvPr id="107" name="직사각형 106"/>
          <p:cNvSpPr/>
          <p:nvPr/>
        </p:nvSpPr>
        <p:spPr>
          <a:xfrm>
            <a:off x="6357950" y="2128842"/>
            <a:ext cx="1991416" cy="720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b="1" dirty="0" smtClean="0">
                <a:solidFill>
                  <a:schemeClr val="accent1"/>
                </a:solidFill>
                <a:latin typeface="Arial" pitchFamily="34" charset="0"/>
                <a:cs typeface="Arial" pitchFamily="34" charset="0"/>
              </a:rPr>
              <a:t>Issue &amp; Suggestion</a:t>
            </a:r>
          </a:p>
        </p:txBody>
      </p:sp>
      <p:cxnSp>
        <p:nvCxnSpPr>
          <p:cNvPr id="108" name="직선 화살표 연결선 107"/>
          <p:cNvCxnSpPr>
            <a:stCxn id="107" idx="2"/>
            <a:endCxn id="70" idx="0"/>
          </p:cNvCxnSpPr>
          <p:nvPr/>
        </p:nvCxnSpPr>
        <p:spPr>
          <a:xfrm rot="5400000">
            <a:off x="7212150" y="2990350"/>
            <a:ext cx="283017" cy="1588"/>
          </a:xfrm>
          <a:prstGeom prst="straightConnector1">
            <a:avLst/>
          </a:prstGeom>
          <a:ln w="28575">
            <a:solidFill>
              <a:schemeClr val="accent1">
                <a:lumMod val="40000"/>
                <a:lumOff val="60000"/>
              </a:schemeClr>
            </a:solidFill>
            <a:tailEnd type="stealth" w="med"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right)">
                                      <p:cBhvr>
                                        <p:cTn id="7" dur="2000"/>
                                        <p:tgtEl>
                                          <p:spTgt spid="36"/>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Effect transition="in" filter="wipe(down)">
                                      <p:cBhvr>
                                        <p:cTn id="11" dur="2000"/>
                                        <p:tgtEl>
                                          <p:spTgt spid="38"/>
                                        </p:tgtEl>
                                      </p:cBhvr>
                                    </p:animEffect>
                                  </p:childTnLst>
                                </p:cTn>
                              </p:par>
                            </p:childTnLst>
                          </p:cTn>
                        </p:par>
                        <p:par>
                          <p:cTn id="12" fill="hold">
                            <p:stCondLst>
                              <p:cond delay="4000"/>
                            </p:stCondLst>
                            <p:childTnLst>
                              <p:par>
                                <p:cTn id="13" presetID="22" presetClass="entr" presetSubtype="2" fill="hold" nodeType="after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wipe(right)">
                                      <p:cBhvr>
                                        <p:cTn id="15" dur="2000"/>
                                        <p:tgtEl>
                                          <p:spTgt spid="41"/>
                                        </p:tgtEl>
                                      </p:cBhvr>
                                    </p:animEffect>
                                  </p:childTnLst>
                                </p:cTn>
                              </p:par>
                              <p:par>
                                <p:cTn id="16" presetID="22" presetClass="entr" presetSubtype="1" fill="hold" nodeType="withEffect">
                                  <p:stCondLst>
                                    <p:cond delay="0"/>
                                  </p:stCondLst>
                                  <p:childTnLst>
                                    <p:set>
                                      <p:cBhvr>
                                        <p:cTn id="17" dur="1" fill="hold">
                                          <p:stCondLst>
                                            <p:cond delay="0"/>
                                          </p:stCondLst>
                                        </p:cTn>
                                        <p:tgtEl>
                                          <p:spTgt spid="45"/>
                                        </p:tgtEl>
                                        <p:attrNameLst>
                                          <p:attrName>style.visibility</p:attrName>
                                        </p:attrNameLst>
                                      </p:cBhvr>
                                      <p:to>
                                        <p:strVal val="visible"/>
                                      </p:to>
                                    </p:set>
                                    <p:animEffect transition="in" filter="wipe(up)">
                                      <p:cBhvr>
                                        <p:cTn id="18" dur="2000"/>
                                        <p:tgtEl>
                                          <p:spTgt spid="45"/>
                                        </p:tgtEl>
                                      </p:cBhvr>
                                    </p:animEffect>
                                  </p:childTnLst>
                                </p:cTn>
                              </p:par>
                              <p:par>
                                <p:cTn id="19" presetID="22" presetClass="entr" presetSubtype="1" fill="hold" nodeType="withEffect">
                                  <p:stCondLst>
                                    <p:cond delay="0"/>
                                  </p:stCondLst>
                                  <p:childTnLst>
                                    <p:set>
                                      <p:cBhvr>
                                        <p:cTn id="20" dur="1" fill="hold">
                                          <p:stCondLst>
                                            <p:cond delay="0"/>
                                          </p:stCondLst>
                                        </p:cTn>
                                        <p:tgtEl>
                                          <p:spTgt spid="63"/>
                                        </p:tgtEl>
                                        <p:attrNameLst>
                                          <p:attrName>style.visibility</p:attrName>
                                        </p:attrNameLst>
                                      </p:cBhvr>
                                      <p:to>
                                        <p:strVal val="visible"/>
                                      </p:to>
                                    </p:set>
                                    <p:animEffect transition="in" filter="wipe(up)">
                                      <p:cBhvr>
                                        <p:cTn id="21" dur="3000"/>
                                        <p:tgtEl>
                                          <p:spTgt spid="63"/>
                                        </p:tgtEl>
                                      </p:cBhvr>
                                    </p:animEffect>
                                  </p:childTnLst>
                                </p:cTn>
                              </p:par>
                              <p:par>
                                <p:cTn id="22" presetID="22" presetClass="entr" presetSubtype="1"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animEffect transition="in" filter="wipe(up)">
                                      <p:cBhvr>
                                        <p:cTn id="24" dur="3000"/>
                                        <p:tgtEl>
                                          <p:spTgt spid="48"/>
                                        </p:tgtEl>
                                      </p:cBhvr>
                                    </p:animEffect>
                                  </p:childTnLst>
                                </p:cTn>
                              </p:par>
                            </p:childTnLst>
                          </p:cTn>
                        </p:par>
                        <p:par>
                          <p:cTn id="25" fill="hold">
                            <p:stCondLst>
                              <p:cond delay="7000"/>
                            </p:stCondLst>
                            <p:childTnLst>
                              <p:par>
                                <p:cTn id="26" presetID="22" presetClass="entr" presetSubtype="1" fill="hold" nodeType="after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up)">
                                      <p:cBhvr>
                                        <p:cTn id="28" dur="2000"/>
                                        <p:tgtEl>
                                          <p:spTgt spid="51"/>
                                        </p:tgtEl>
                                      </p:cBhvr>
                                    </p:animEffect>
                                  </p:childTnLst>
                                </p:cTn>
                              </p:par>
                            </p:childTnLst>
                          </p:cTn>
                        </p:par>
                        <p:par>
                          <p:cTn id="29" fill="hold">
                            <p:stCondLst>
                              <p:cond delay="9000"/>
                            </p:stCondLst>
                            <p:childTnLst>
                              <p:par>
                                <p:cTn id="30" presetID="22" presetClass="entr" presetSubtype="8" fill="hold" nodeType="afterEffect">
                                  <p:stCondLst>
                                    <p:cond delay="0"/>
                                  </p:stCondLst>
                                  <p:childTnLst>
                                    <p:set>
                                      <p:cBhvr>
                                        <p:cTn id="31" dur="1" fill="hold">
                                          <p:stCondLst>
                                            <p:cond delay="0"/>
                                          </p:stCondLst>
                                        </p:cTn>
                                        <p:tgtEl>
                                          <p:spTgt spid="54"/>
                                        </p:tgtEl>
                                        <p:attrNameLst>
                                          <p:attrName>style.visibility</p:attrName>
                                        </p:attrNameLst>
                                      </p:cBhvr>
                                      <p:to>
                                        <p:strVal val="visible"/>
                                      </p:to>
                                    </p:set>
                                    <p:animEffect transition="in" filter="wipe(left)">
                                      <p:cBhvr>
                                        <p:cTn id="32" dur="5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pPr algn="l"/>
            <a:r>
              <a:rPr lang="en-US" altLang="ko-KR" sz="2800" b="1" dirty="0" smtClean="0">
                <a:solidFill>
                  <a:schemeClr val="accent1"/>
                </a:solidFill>
                <a:latin typeface="Arial" pitchFamily="34" charset="0"/>
                <a:ea typeface="HY그래픽" pitchFamily="18" charset="-127"/>
                <a:cs typeface="Arial" pitchFamily="34" charset="0"/>
              </a:rPr>
              <a:t>Introduction &gt; </a:t>
            </a:r>
            <a:r>
              <a:rPr lang="en-US" altLang="ko-KR" sz="2800" b="1" dirty="0" err="1" smtClean="0">
                <a:solidFill>
                  <a:schemeClr val="accent1"/>
                </a:solidFill>
                <a:latin typeface="Arial" pitchFamily="34" charset="0"/>
                <a:ea typeface="HY그래픽" pitchFamily="18" charset="-127"/>
                <a:cs typeface="Arial" pitchFamily="34" charset="0"/>
              </a:rPr>
              <a:t>Daehan</a:t>
            </a:r>
            <a:r>
              <a:rPr lang="en-US" altLang="ko-KR" sz="2800" b="1" dirty="0" smtClean="0">
                <a:solidFill>
                  <a:schemeClr val="accent1"/>
                </a:solidFill>
                <a:latin typeface="Arial" pitchFamily="34" charset="0"/>
                <a:ea typeface="HY그래픽" pitchFamily="18" charset="-127"/>
                <a:cs typeface="Arial" pitchFamily="34" charset="0"/>
              </a:rPr>
              <a:t> Steel </a:t>
            </a:r>
            <a:endParaRPr lang="ko-KR" altLang="en-US" sz="2800" b="1" dirty="0">
              <a:solidFill>
                <a:schemeClr val="accent1"/>
              </a:solidFill>
              <a:latin typeface="Arial" pitchFamily="34" charset="0"/>
              <a:ea typeface="+mn-ea"/>
              <a:cs typeface="Arial" pitchFamily="34" charset="0"/>
            </a:endParaRPr>
          </a:p>
        </p:txBody>
      </p:sp>
      <p:sp>
        <p:nvSpPr>
          <p:cNvPr id="11" name="TextBox 10"/>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A steel manufacturing company</a:t>
            </a:r>
          </a:p>
          <a:p>
            <a:pPr lvl="0" algn="ctr"/>
            <a:r>
              <a:rPr lang="en-US" altLang="ko-KR" sz="2400" dirty="0" smtClean="0">
                <a:solidFill>
                  <a:schemeClr val="accent1"/>
                </a:solidFill>
                <a:latin typeface="Arial" pitchFamily="34" charset="0"/>
                <a:cs typeface="Arial" pitchFamily="34" charset="0"/>
              </a:rPr>
              <a:t>with credit, biz volume/size and constant innovation</a:t>
            </a:r>
            <a:endParaRPr lang="ko-KR" altLang="en-US" sz="2400" dirty="0" smtClean="0">
              <a:solidFill>
                <a:schemeClr val="accent1"/>
              </a:solidFill>
              <a:latin typeface="Arial" pitchFamily="34" charset="0"/>
              <a:cs typeface="Arial" pitchFamily="34" charset="0"/>
            </a:endParaRPr>
          </a:p>
        </p:txBody>
      </p:sp>
      <p:sp>
        <p:nvSpPr>
          <p:cNvPr id="12" name="타원 11"/>
          <p:cNvSpPr/>
          <p:nvPr/>
        </p:nvSpPr>
        <p:spPr>
          <a:xfrm>
            <a:off x="835290" y="5227308"/>
            <a:ext cx="1044000" cy="1044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3600" b="1" dirty="0" smtClean="0">
                <a:solidFill>
                  <a:schemeClr val="bg1"/>
                </a:solidFill>
                <a:latin typeface="Arial" pitchFamily="34" charset="0"/>
                <a:cs typeface="Arial" pitchFamily="34" charset="0"/>
              </a:rPr>
              <a:t>1</a:t>
            </a:r>
            <a:endParaRPr lang="ko-KR" altLang="en-US" sz="2800" b="1" dirty="0">
              <a:solidFill>
                <a:schemeClr val="bg1"/>
              </a:solidFill>
              <a:latin typeface="Arial" pitchFamily="34" charset="0"/>
              <a:cs typeface="Arial" pitchFamily="34" charset="0"/>
            </a:endParaRPr>
          </a:p>
        </p:txBody>
      </p:sp>
      <p:sp>
        <p:nvSpPr>
          <p:cNvPr id="13" name="TextBox 12"/>
          <p:cNvSpPr txBox="1"/>
          <p:nvPr/>
        </p:nvSpPr>
        <p:spPr>
          <a:xfrm>
            <a:off x="1928794" y="5518476"/>
            <a:ext cx="6821505" cy="461665"/>
          </a:xfrm>
          <a:prstGeom prst="rect">
            <a:avLst/>
          </a:prstGeom>
          <a:noFill/>
        </p:spPr>
        <p:txBody>
          <a:bodyPr wrap="square" rtlCol="0">
            <a:spAutoFit/>
          </a:bodyPr>
          <a:lstStyle/>
          <a:p>
            <a:r>
              <a:rPr lang="en-US" altLang="ko-KR" sz="2400" b="1" dirty="0" err="1" smtClean="0">
                <a:solidFill>
                  <a:schemeClr val="tx1">
                    <a:lumMod val="65000"/>
                    <a:lumOff val="35000"/>
                  </a:schemeClr>
                </a:solidFill>
                <a:latin typeface="Arial" pitchFamily="34" charset="0"/>
                <a:cs typeface="Arial" pitchFamily="34" charset="0"/>
              </a:rPr>
              <a:t>st</a:t>
            </a:r>
            <a:r>
              <a:rPr lang="en-US" altLang="ko-KR" sz="2400" b="1" dirty="0" smtClean="0">
                <a:solidFill>
                  <a:schemeClr val="tx1">
                    <a:lumMod val="65000"/>
                    <a:lumOff val="35000"/>
                  </a:schemeClr>
                </a:solidFill>
                <a:latin typeface="Arial" pitchFamily="34" charset="0"/>
                <a:cs typeface="Arial" pitchFamily="34" charset="0"/>
              </a:rPr>
              <a:t> mover to change </a:t>
            </a:r>
            <a:r>
              <a:rPr lang="en-US" altLang="ko-KR" sz="2400" b="1" smtClean="0">
                <a:solidFill>
                  <a:schemeClr val="tx1">
                    <a:lumMod val="65000"/>
                    <a:lumOff val="35000"/>
                  </a:schemeClr>
                </a:solidFill>
                <a:latin typeface="Arial" pitchFamily="34" charset="0"/>
                <a:cs typeface="Arial" pitchFamily="34" charset="0"/>
              </a:rPr>
              <a:t>and innovate </a:t>
            </a:r>
            <a:r>
              <a:rPr lang="en-US" altLang="ko-KR" sz="2400" smtClean="0">
                <a:solidFill>
                  <a:schemeClr val="tx1">
                    <a:lumMod val="65000"/>
                    <a:lumOff val="35000"/>
                  </a:schemeClr>
                </a:solidFill>
                <a:latin typeface="Arial" pitchFamily="34" charset="0"/>
                <a:cs typeface="Arial" pitchFamily="34" charset="0"/>
              </a:rPr>
              <a:t> </a:t>
            </a:r>
            <a:r>
              <a:rPr lang="en-US" altLang="ko-KR" sz="2400" dirty="0" smtClean="0">
                <a:solidFill>
                  <a:schemeClr val="tx1">
                    <a:lumMod val="65000"/>
                    <a:lumOff val="35000"/>
                  </a:schemeClr>
                </a:solidFill>
                <a:latin typeface="Arial" pitchFamily="34" charset="0"/>
                <a:cs typeface="Arial" pitchFamily="34" charset="0"/>
              </a:rPr>
              <a:t>industry </a:t>
            </a:r>
            <a:endParaRPr lang="ko-KR" altLang="en-US" sz="2400" dirty="0" smtClean="0">
              <a:solidFill>
                <a:schemeClr val="tx1">
                  <a:lumMod val="65000"/>
                  <a:lumOff val="35000"/>
                </a:schemeClr>
              </a:solidFill>
              <a:latin typeface="Arial" pitchFamily="34" charset="0"/>
              <a:cs typeface="Arial" pitchFamily="34" charset="0"/>
            </a:endParaRPr>
          </a:p>
        </p:txBody>
      </p:sp>
      <p:sp>
        <p:nvSpPr>
          <p:cNvPr id="15" name="TextBox 14"/>
          <p:cNvSpPr txBox="1"/>
          <p:nvPr/>
        </p:nvSpPr>
        <p:spPr>
          <a:xfrm>
            <a:off x="1928794" y="2015816"/>
            <a:ext cx="6821505" cy="461665"/>
          </a:xfrm>
          <a:prstGeom prst="rect">
            <a:avLst/>
          </a:prstGeom>
          <a:noFill/>
        </p:spPr>
        <p:txBody>
          <a:bodyPr wrap="square" rtlCol="0">
            <a:spAutoFit/>
          </a:bodyPr>
          <a:lstStyle/>
          <a:p>
            <a:r>
              <a:rPr lang="en-US" altLang="ko-KR" sz="2400" b="1" dirty="0" smtClean="0">
                <a:solidFill>
                  <a:schemeClr val="tx1">
                    <a:lumMod val="65000"/>
                    <a:lumOff val="35000"/>
                  </a:schemeClr>
                </a:solidFill>
                <a:latin typeface="Arial" pitchFamily="34" charset="0"/>
                <a:cs typeface="Arial" pitchFamily="34" charset="0"/>
              </a:rPr>
              <a:t>Listed</a:t>
            </a:r>
            <a:r>
              <a:rPr lang="en-US" altLang="ko-KR" sz="2400" dirty="0" smtClean="0">
                <a:solidFill>
                  <a:schemeClr val="tx1">
                    <a:lumMod val="65000"/>
                    <a:lumOff val="35000"/>
                  </a:schemeClr>
                </a:solidFill>
                <a:latin typeface="Arial" pitchFamily="34" charset="0"/>
                <a:cs typeface="Arial" pitchFamily="34" charset="0"/>
              </a:rPr>
              <a:t> on Korean Stock Exchange</a:t>
            </a:r>
            <a:endParaRPr lang="ko-KR" altLang="en-US" sz="2400" dirty="0" smtClean="0">
              <a:solidFill>
                <a:schemeClr val="tx1">
                  <a:lumMod val="65000"/>
                  <a:lumOff val="35000"/>
                </a:schemeClr>
              </a:solidFill>
              <a:latin typeface="Arial" pitchFamily="34" charset="0"/>
              <a:cs typeface="Arial" pitchFamily="34" charset="0"/>
            </a:endParaRPr>
          </a:p>
        </p:txBody>
      </p:sp>
      <p:grpSp>
        <p:nvGrpSpPr>
          <p:cNvPr id="22" name="그룹 21"/>
          <p:cNvGrpSpPr/>
          <p:nvPr/>
        </p:nvGrpSpPr>
        <p:grpSpPr>
          <a:xfrm>
            <a:off x="714348" y="1724648"/>
            <a:ext cx="1285884" cy="1044000"/>
            <a:chOff x="678629" y="2730045"/>
            <a:chExt cx="1285884" cy="1044000"/>
          </a:xfrm>
        </p:grpSpPr>
        <p:sp>
          <p:nvSpPr>
            <p:cNvPr id="14" name="타원 13"/>
            <p:cNvSpPr/>
            <p:nvPr/>
          </p:nvSpPr>
          <p:spPr>
            <a:xfrm>
              <a:off x="799571" y="2730045"/>
              <a:ext cx="1044000" cy="1044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dirty="0">
                <a:solidFill>
                  <a:schemeClr val="bg1"/>
                </a:solidFill>
                <a:latin typeface="Arial" pitchFamily="34" charset="0"/>
                <a:cs typeface="Arial" pitchFamily="34" charset="0"/>
              </a:endParaRPr>
            </a:p>
          </p:txBody>
        </p:sp>
        <p:sp>
          <p:nvSpPr>
            <p:cNvPr id="16" name="TextBox 15"/>
            <p:cNvSpPr txBox="1"/>
            <p:nvPr/>
          </p:nvSpPr>
          <p:spPr>
            <a:xfrm>
              <a:off x="678629" y="2975046"/>
              <a:ext cx="1285884" cy="553998"/>
            </a:xfrm>
            <a:prstGeom prst="rect">
              <a:avLst/>
            </a:prstGeom>
            <a:noFill/>
          </p:spPr>
          <p:txBody>
            <a:bodyPr wrap="square" rtlCol="0">
              <a:spAutoFit/>
            </a:bodyPr>
            <a:lstStyle/>
            <a:p>
              <a:pPr algn="ctr"/>
              <a:r>
                <a:rPr lang="en-US" altLang="ko-KR" sz="3000" b="1" dirty="0" smtClean="0">
                  <a:solidFill>
                    <a:schemeClr val="bg1"/>
                  </a:solidFill>
                  <a:latin typeface="Arial" pitchFamily="34" charset="0"/>
                  <a:cs typeface="Arial" pitchFamily="34" charset="0"/>
                </a:rPr>
                <a:t>2005</a:t>
              </a:r>
              <a:endParaRPr lang="ko-KR" altLang="en-US" sz="3000" b="1" dirty="0" smtClean="0">
                <a:solidFill>
                  <a:schemeClr val="bg1"/>
                </a:solidFill>
                <a:latin typeface="Arial" pitchFamily="34" charset="0"/>
                <a:cs typeface="Arial" pitchFamily="34" charset="0"/>
              </a:endParaRPr>
            </a:p>
          </p:txBody>
        </p:sp>
      </p:grpSp>
      <p:sp>
        <p:nvSpPr>
          <p:cNvPr id="27" name="TextBox 26"/>
          <p:cNvSpPr txBox="1"/>
          <p:nvPr/>
        </p:nvSpPr>
        <p:spPr>
          <a:xfrm>
            <a:off x="1928794" y="4351676"/>
            <a:ext cx="6821505" cy="461665"/>
          </a:xfrm>
          <a:prstGeom prst="rect">
            <a:avLst/>
          </a:prstGeom>
          <a:noFill/>
        </p:spPr>
        <p:txBody>
          <a:bodyPr wrap="square" rtlCol="0">
            <a:spAutoFit/>
          </a:bodyPr>
          <a:lstStyle/>
          <a:p>
            <a:r>
              <a:rPr lang="en-US" altLang="ko-KR" sz="2400" b="1" dirty="0" smtClean="0">
                <a:solidFill>
                  <a:schemeClr val="tx1">
                    <a:lumMod val="65000"/>
                    <a:lumOff val="35000"/>
                  </a:schemeClr>
                </a:solidFill>
                <a:latin typeface="Arial" pitchFamily="34" charset="0"/>
                <a:cs typeface="Arial" pitchFamily="34" charset="0"/>
              </a:rPr>
              <a:t>rd biggest </a:t>
            </a:r>
            <a:r>
              <a:rPr lang="en-US" altLang="ko-KR" sz="2400" dirty="0" smtClean="0">
                <a:solidFill>
                  <a:schemeClr val="tx1">
                    <a:lumMod val="65000"/>
                    <a:lumOff val="35000"/>
                  </a:schemeClr>
                </a:solidFill>
                <a:latin typeface="Arial" pitchFamily="34" charset="0"/>
                <a:cs typeface="Arial" pitchFamily="34" charset="0"/>
              </a:rPr>
              <a:t>rebar manufacturing company</a:t>
            </a:r>
            <a:endParaRPr lang="ko-KR" altLang="en-US" sz="2400" dirty="0" smtClean="0">
              <a:solidFill>
                <a:schemeClr val="tx1">
                  <a:lumMod val="65000"/>
                  <a:lumOff val="35000"/>
                </a:schemeClr>
              </a:solidFill>
              <a:latin typeface="Arial" pitchFamily="34" charset="0"/>
              <a:cs typeface="Arial" pitchFamily="34" charset="0"/>
            </a:endParaRPr>
          </a:p>
        </p:txBody>
      </p:sp>
      <p:grpSp>
        <p:nvGrpSpPr>
          <p:cNvPr id="28" name="그룹 27"/>
          <p:cNvGrpSpPr/>
          <p:nvPr/>
        </p:nvGrpSpPr>
        <p:grpSpPr>
          <a:xfrm>
            <a:off x="500034" y="4060508"/>
            <a:ext cx="1714512" cy="1044000"/>
            <a:chOff x="464315" y="2730045"/>
            <a:chExt cx="1714512" cy="1044000"/>
          </a:xfrm>
        </p:grpSpPr>
        <p:sp>
          <p:nvSpPr>
            <p:cNvPr id="29" name="타원 28"/>
            <p:cNvSpPr/>
            <p:nvPr/>
          </p:nvSpPr>
          <p:spPr>
            <a:xfrm>
              <a:off x="799571" y="2730045"/>
              <a:ext cx="1044000" cy="1044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dirty="0">
                <a:solidFill>
                  <a:schemeClr val="bg1"/>
                </a:solidFill>
                <a:latin typeface="Arial" pitchFamily="34" charset="0"/>
                <a:cs typeface="Arial" pitchFamily="34" charset="0"/>
              </a:endParaRPr>
            </a:p>
          </p:txBody>
        </p:sp>
        <p:sp>
          <p:nvSpPr>
            <p:cNvPr id="30" name="TextBox 29"/>
            <p:cNvSpPr txBox="1"/>
            <p:nvPr/>
          </p:nvSpPr>
          <p:spPr>
            <a:xfrm>
              <a:off x="464315" y="2928880"/>
              <a:ext cx="1714512" cy="646331"/>
            </a:xfrm>
            <a:prstGeom prst="rect">
              <a:avLst/>
            </a:prstGeom>
            <a:noFill/>
          </p:spPr>
          <p:txBody>
            <a:bodyPr wrap="square" rtlCol="0">
              <a:spAutoFit/>
            </a:bodyPr>
            <a:lstStyle/>
            <a:p>
              <a:pPr algn="ctr"/>
              <a:r>
                <a:rPr lang="en-US" altLang="ko-KR" sz="3600" b="1" dirty="0" smtClean="0">
                  <a:solidFill>
                    <a:schemeClr val="bg1"/>
                  </a:solidFill>
                  <a:latin typeface="Arial" pitchFamily="34" charset="0"/>
                  <a:cs typeface="Arial" pitchFamily="34" charset="0"/>
                </a:rPr>
                <a:t>3</a:t>
              </a:r>
              <a:endParaRPr lang="ko-KR" altLang="en-US" sz="3600" b="1" dirty="0" smtClean="0">
                <a:solidFill>
                  <a:schemeClr val="bg1"/>
                </a:solidFill>
                <a:latin typeface="Arial" pitchFamily="34" charset="0"/>
                <a:cs typeface="Arial" pitchFamily="34" charset="0"/>
              </a:endParaRPr>
            </a:p>
          </p:txBody>
        </p:sp>
      </p:grpSp>
      <p:sp>
        <p:nvSpPr>
          <p:cNvPr id="20" name="TextBox 19"/>
          <p:cNvSpPr txBox="1"/>
          <p:nvPr/>
        </p:nvSpPr>
        <p:spPr>
          <a:xfrm>
            <a:off x="1928794" y="3158824"/>
            <a:ext cx="6821505" cy="461665"/>
          </a:xfrm>
          <a:prstGeom prst="rect">
            <a:avLst/>
          </a:prstGeom>
          <a:noFill/>
        </p:spPr>
        <p:txBody>
          <a:bodyPr wrap="square" rtlCol="0">
            <a:spAutoFit/>
          </a:bodyPr>
          <a:lstStyle/>
          <a:p>
            <a:r>
              <a:rPr lang="en-US" altLang="ko-KR" sz="2400" b="1" dirty="0" smtClean="0">
                <a:solidFill>
                  <a:schemeClr val="tx1">
                    <a:lumMod val="65000"/>
                    <a:lumOff val="35000"/>
                  </a:schemeClr>
                </a:solidFill>
                <a:latin typeface="Arial" pitchFamily="34" charset="0"/>
                <a:cs typeface="Arial" pitchFamily="34" charset="0"/>
              </a:rPr>
              <a:t>hundred million USD of sales as of 2017</a:t>
            </a:r>
            <a:endParaRPr lang="ko-KR" altLang="en-US" sz="2400" dirty="0" smtClean="0">
              <a:solidFill>
                <a:schemeClr val="tx1">
                  <a:lumMod val="65000"/>
                  <a:lumOff val="35000"/>
                </a:schemeClr>
              </a:solidFill>
              <a:latin typeface="Arial" pitchFamily="34" charset="0"/>
              <a:cs typeface="Arial" pitchFamily="34" charset="0"/>
            </a:endParaRPr>
          </a:p>
        </p:txBody>
      </p:sp>
      <p:grpSp>
        <p:nvGrpSpPr>
          <p:cNvPr id="21" name="그룹 20"/>
          <p:cNvGrpSpPr/>
          <p:nvPr/>
        </p:nvGrpSpPr>
        <p:grpSpPr>
          <a:xfrm>
            <a:off x="821505" y="2867656"/>
            <a:ext cx="1071570" cy="1044000"/>
            <a:chOff x="785786" y="2730045"/>
            <a:chExt cx="1071570" cy="1044000"/>
          </a:xfrm>
        </p:grpSpPr>
        <p:sp>
          <p:nvSpPr>
            <p:cNvPr id="23" name="타원 22"/>
            <p:cNvSpPr/>
            <p:nvPr/>
          </p:nvSpPr>
          <p:spPr>
            <a:xfrm>
              <a:off x="799571" y="2730045"/>
              <a:ext cx="1044000" cy="1044000"/>
            </a:xfrm>
            <a:prstGeom prst="ellipse">
              <a:avLst/>
            </a:prstGeom>
            <a:solidFill>
              <a:schemeClr val="accent1">
                <a:lumMod val="5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800" b="1" dirty="0">
                <a:solidFill>
                  <a:schemeClr val="bg1"/>
                </a:solidFill>
                <a:latin typeface="Arial" pitchFamily="34" charset="0"/>
                <a:cs typeface="Arial" pitchFamily="34" charset="0"/>
              </a:endParaRPr>
            </a:p>
          </p:txBody>
        </p:sp>
        <p:sp>
          <p:nvSpPr>
            <p:cNvPr id="24" name="TextBox 23"/>
            <p:cNvSpPr txBox="1"/>
            <p:nvPr/>
          </p:nvSpPr>
          <p:spPr>
            <a:xfrm>
              <a:off x="785786" y="2928880"/>
              <a:ext cx="1071570" cy="646331"/>
            </a:xfrm>
            <a:prstGeom prst="rect">
              <a:avLst/>
            </a:prstGeom>
            <a:noFill/>
          </p:spPr>
          <p:txBody>
            <a:bodyPr wrap="square" rtlCol="0">
              <a:spAutoFit/>
            </a:bodyPr>
            <a:lstStyle/>
            <a:p>
              <a:pPr algn="ctr"/>
              <a:r>
                <a:rPr lang="en-US" altLang="ko-KR" sz="3600" b="1" dirty="0" smtClean="0">
                  <a:solidFill>
                    <a:schemeClr val="bg1"/>
                  </a:solidFill>
                  <a:latin typeface="Arial" pitchFamily="34" charset="0"/>
                  <a:cs typeface="Arial" pitchFamily="34" charset="0"/>
                </a:rPr>
                <a:t>9</a:t>
              </a:r>
              <a:endParaRPr lang="ko-KR" altLang="en-US" sz="3600" b="1" dirty="0" smtClean="0">
                <a:solidFill>
                  <a:schemeClr val="bg1"/>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Introduction &gt; </a:t>
            </a:r>
            <a:r>
              <a:rPr lang="en-US" altLang="ko-KR" sz="2800" b="1" dirty="0" err="1" smtClean="0">
                <a:solidFill>
                  <a:schemeClr val="accent1"/>
                </a:solidFill>
                <a:latin typeface="Arial" pitchFamily="34" charset="0"/>
                <a:ea typeface="HY그래픽" pitchFamily="18" charset="-127"/>
                <a:cs typeface="Arial" pitchFamily="34" charset="0"/>
              </a:rPr>
              <a:t>Daehan</a:t>
            </a:r>
            <a:r>
              <a:rPr lang="en-US" altLang="ko-KR" sz="2800" b="1" dirty="0" smtClean="0">
                <a:solidFill>
                  <a:schemeClr val="accent1"/>
                </a:solidFill>
                <a:latin typeface="Arial" pitchFamily="34" charset="0"/>
                <a:ea typeface="HY그래픽" pitchFamily="18" charset="-127"/>
                <a:cs typeface="Arial" pitchFamily="34" charset="0"/>
              </a:rPr>
              <a:t> Steel</a:t>
            </a:r>
            <a:endParaRPr lang="ko-KR" altLang="en-US" sz="2800" b="1" dirty="0">
              <a:solidFill>
                <a:schemeClr val="accent1"/>
              </a:solidFill>
              <a:latin typeface="+mn-ea"/>
              <a:ea typeface="+mn-ea"/>
              <a:cs typeface="Arial" pitchFamily="34" charset="0"/>
            </a:endParaRPr>
          </a:p>
        </p:txBody>
      </p:sp>
      <p:pic>
        <p:nvPicPr>
          <p:cNvPr id="4" name="Introduction of Daehan Steel V2.0.mp4">
            <a:hlinkClick r:id="" action="ppaction://media"/>
          </p:cNvPr>
          <p:cNvPicPr>
            <a:picLocks noRot="1" noChangeAspect="1"/>
          </p:cNvPicPr>
          <p:nvPr>
            <a:videoFile r:link="rId1"/>
          </p:nvPr>
        </p:nvPicPr>
        <p:blipFill>
          <a:blip r:embed="rId4"/>
          <a:stretch>
            <a:fillRect/>
          </a:stretch>
        </p:blipFill>
        <p:spPr>
          <a:xfrm>
            <a:off x="768338" y="620713"/>
            <a:ext cx="7607323" cy="5705492"/>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fullScrn="1">
              <p:cMediaNode>
                <p:cTn id="7" fill="hold" display="0">
                  <p:stCondLst>
                    <p:cond delay="indefinite"/>
                  </p:stCondLst>
                  <p:endCondLst>
                    <p:cond evt="onNext" delay="0">
                      <p:tgtEl>
                        <p:sldTgt/>
                      </p:tgtEl>
                    </p:cond>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왼쪽/오른쪽/위쪽/아래쪽 화살표 36"/>
          <p:cNvSpPr/>
          <p:nvPr/>
        </p:nvSpPr>
        <p:spPr>
          <a:xfrm>
            <a:off x="1905664" y="1584581"/>
            <a:ext cx="6964381" cy="4750906"/>
          </a:xfrm>
          <a:prstGeom prst="quadArrow">
            <a:avLst>
              <a:gd name="adj1" fmla="val 4110"/>
              <a:gd name="adj2" fmla="val 6358"/>
              <a:gd name="adj3" fmla="val 7738"/>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Assets #1 &gt; Biz Expansion</a:t>
            </a:r>
            <a:endParaRPr lang="ko-KR" altLang="en-US" sz="2800" b="1" dirty="0">
              <a:solidFill>
                <a:schemeClr val="accent1"/>
              </a:solidFill>
              <a:latin typeface="Arial" pitchFamily="34" charset="0"/>
              <a:ea typeface="+mn-ea"/>
              <a:cs typeface="Arial" pitchFamily="34" charset="0"/>
            </a:endParaRPr>
          </a:p>
        </p:txBody>
      </p:sp>
      <p:sp>
        <p:nvSpPr>
          <p:cNvPr id="14" name="TextBox 13"/>
          <p:cNvSpPr txBox="1"/>
          <p:nvPr/>
        </p:nvSpPr>
        <p:spPr>
          <a:xfrm>
            <a:off x="250825" y="692150"/>
            <a:ext cx="8642350" cy="830997"/>
          </a:xfrm>
          <a:prstGeom prst="rect">
            <a:avLst/>
          </a:prstGeom>
          <a:noFill/>
        </p:spPr>
        <p:txBody>
          <a:bodyPr wrap="square" rtlCol="0">
            <a:spAutoFit/>
          </a:bodyPr>
          <a:lstStyle/>
          <a:p>
            <a:pPr algn="ctr"/>
            <a:r>
              <a:rPr lang="en-US" altLang="ko-KR" sz="2400" dirty="0" smtClean="0">
                <a:solidFill>
                  <a:schemeClr val="accent1"/>
                </a:solidFill>
                <a:latin typeface="Arial" pitchFamily="34" charset="0"/>
                <a:cs typeface="Arial" pitchFamily="34" charset="0"/>
              </a:rPr>
              <a:t>From manufacturing as a core</a:t>
            </a:r>
            <a:endParaRPr lang="en-US" altLang="ko-KR" sz="2400" b="1" dirty="0" smtClean="0">
              <a:solidFill>
                <a:schemeClr val="accent1"/>
              </a:solidFill>
              <a:latin typeface="Arial" pitchFamily="34" charset="0"/>
              <a:cs typeface="Arial" pitchFamily="34" charset="0"/>
            </a:endParaRPr>
          </a:p>
          <a:p>
            <a:pPr lvl="0" algn="ctr"/>
            <a:r>
              <a:rPr lang="en-US" altLang="ko-KR" sz="2400" b="1" dirty="0" smtClean="0">
                <a:solidFill>
                  <a:schemeClr val="accent1"/>
                </a:solidFill>
                <a:latin typeface="Arial" pitchFamily="34" charset="0"/>
                <a:cs typeface="Arial" pitchFamily="34" charset="0"/>
              </a:rPr>
              <a:t>Horizontal and Vertical Expansion</a:t>
            </a:r>
          </a:p>
        </p:txBody>
      </p:sp>
      <p:grpSp>
        <p:nvGrpSpPr>
          <p:cNvPr id="38" name="그룹 37"/>
          <p:cNvGrpSpPr/>
          <p:nvPr/>
        </p:nvGrpSpPr>
        <p:grpSpPr>
          <a:xfrm>
            <a:off x="466018" y="2076442"/>
            <a:ext cx="7956404" cy="3784822"/>
            <a:chOff x="394580" y="2076442"/>
            <a:chExt cx="8388519" cy="3784822"/>
          </a:xfrm>
        </p:grpSpPr>
        <p:sp>
          <p:nvSpPr>
            <p:cNvPr id="9" name="오각형 8"/>
            <p:cNvSpPr/>
            <p:nvPr/>
          </p:nvSpPr>
          <p:spPr>
            <a:xfrm>
              <a:off x="394580" y="2781562"/>
              <a:ext cx="1973669" cy="648000"/>
            </a:xfrm>
            <a:prstGeom prst="homePlate">
              <a:avLst>
                <a:gd name="adj" fmla="val 21889"/>
              </a:avLst>
            </a:prstGeom>
            <a:solidFill>
              <a:schemeClr val="tx1">
                <a:lumMod val="50000"/>
                <a:lumOff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2000" dirty="0" smtClean="0">
                  <a:solidFill>
                    <a:schemeClr val="bg1"/>
                  </a:solidFill>
                  <a:latin typeface="Arial" pitchFamily="34" charset="0"/>
                  <a:cs typeface="Arial" pitchFamily="34" charset="0"/>
                </a:rPr>
                <a:t>PJT</a:t>
              </a:r>
            </a:p>
            <a:p>
              <a:pPr algn="ctr"/>
              <a:r>
                <a:rPr lang="en-US" altLang="ko-KR" sz="2000" dirty="0" smtClean="0">
                  <a:solidFill>
                    <a:schemeClr val="bg1"/>
                  </a:solidFill>
                  <a:latin typeface="Arial" pitchFamily="34" charset="0"/>
                  <a:cs typeface="Arial" pitchFamily="34" charset="0"/>
                </a:rPr>
                <a:t>Planning</a:t>
              </a:r>
              <a:endParaRPr lang="ko-KR" altLang="en-US" sz="2000" dirty="0" smtClean="0">
                <a:solidFill>
                  <a:schemeClr val="bg1"/>
                </a:solidFill>
                <a:latin typeface="Arial" pitchFamily="34" charset="0"/>
                <a:cs typeface="Arial" pitchFamily="34" charset="0"/>
              </a:endParaRPr>
            </a:p>
          </p:txBody>
        </p:sp>
        <p:sp>
          <p:nvSpPr>
            <p:cNvPr id="4" name="오각형 3"/>
            <p:cNvSpPr/>
            <p:nvPr/>
          </p:nvSpPr>
          <p:spPr>
            <a:xfrm>
              <a:off x="2532863" y="2781562"/>
              <a:ext cx="1973669" cy="648000"/>
            </a:xfrm>
            <a:prstGeom prst="homePlate">
              <a:avLst>
                <a:gd name="adj" fmla="val 21889"/>
              </a:avLst>
            </a:prstGeom>
            <a:solidFill>
              <a:schemeClr val="tx1">
                <a:lumMod val="50000"/>
                <a:lumOff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2000" dirty="0" smtClean="0">
                  <a:solidFill>
                    <a:schemeClr val="bg1"/>
                  </a:solidFill>
                  <a:latin typeface="Arial" pitchFamily="34" charset="0"/>
                  <a:cs typeface="Arial" pitchFamily="34" charset="0"/>
                </a:rPr>
                <a:t>Design</a:t>
              </a:r>
              <a:endParaRPr lang="ko-KR" altLang="en-US" sz="2000" dirty="0" smtClean="0">
                <a:solidFill>
                  <a:schemeClr val="bg1"/>
                </a:solidFill>
                <a:latin typeface="Arial" pitchFamily="34" charset="0"/>
                <a:cs typeface="Arial" pitchFamily="34" charset="0"/>
              </a:endParaRPr>
            </a:p>
          </p:txBody>
        </p:sp>
        <p:sp>
          <p:nvSpPr>
            <p:cNvPr id="6" name="오각형 5"/>
            <p:cNvSpPr/>
            <p:nvPr/>
          </p:nvSpPr>
          <p:spPr>
            <a:xfrm>
              <a:off x="4671146" y="2781562"/>
              <a:ext cx="1973669" cy="648000"/>
            </a:xfrm>
            <a:prstGeom prst="homePlate">
              <a:avLst>
                <a:gd name="adj" fmla="val 16423"/>
              </a:avLst>
            </a:prstGeom>
            <a:solidFill>
              <a:schemeClr val="tx1">
                <a:lumMod val="50000"/>
                <a:lumOff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2000" dirty="0" smtClean="0">
                  <a:solidFill>
                    <a:schemeClr val="bg1"/>
                  </a:solidFill>
                  <a:latin typeface="Arial" pitchFamily="34" charset="0"/>
                  <a:cs typeface="Arial" pitchFamily="34" charset="0"/>
                </a:rPr>
                <a:t>Construction</a:t>
              </a:r>
              <a:endParaRPr lang="ko-KR" altLang="en-US" sz="2000" dirty="0" smtClean="0">
                <a:solidFill>
                  <a:schemeClr val="bg1"/>
                </a:solidFill>
                <a:latin typeface="Arial" pitchFamily="34" charset="0"/>
                <a:cs typeface="Arial" pitchFamily="34" charset="0"/>
              </a:endParaRPr>
            </a:p>
          </p:txBody>
        </p:sp>
        <p:sp>
          <p:nvSpPr>
            <p:cNvPr id="8" name="오각형 7"/>
            <p:cNvSpPr/>
            <p:nvPr/>
          </p:nvSpPr>
          <p:spPr>
            <a:xfrm>
              <a:off x="6809430" y="2781562"/>
              <a:ext cx="1973669" cy="648000"/>
            </a:xfrm>
            <a:prstGeom prst="homePlate">
              <a:avLst>
                <a:gd name="adj" fmla="val 18922"/>
              </a:avLst>
            </a:prstGeom>
            <a:solidFill>
              <a:schemeClr val="tx1">
                <a:lumMod val="50000"/>
                <a:lumOff val="5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2000" dirty="0" smtClean="0">
                  <a:solidFill>
                    <a:schemeClr val="bg1"/>
                  </a:solidFill>
                  <a:latin typeface="Arial" pitchFamily="34" charset="0"/>
                  <a:cs typeface="Arial" pitchFamily="34" charset="0"/>
                </a:rPr>
                <a:t>Operation</a:t>
              </a:r>
            </a:p>
            <a:p>
              <a:pPr algn="ctr"/>
              <a:r>
                <a:rPr lang="en-US" altLang="ko-KR" sz="2000" dirty="0" smtClean="0">
                  <a:solidFill>
                    <a:schemeClr val="bg1"/>
                  </a:solidFill>
                  <a:latin typeface="Arial" pitchFamily="34" charset="0"/>
                  <a:cs typeface="Arial" pitchFamily="34" charset="0"/>
                </a:rPr>
                <a:t>Maintenance</a:t>
              </a:r>
              <a:endParaRPr lang="ko-KR" altLang="en-US" sz="2000" dirty="0" smtClean="0">
                <a:solidFill>
                  <a:schemeClr val="bg1"/>
                </a:solidFill>
                <a:latin typeface="Arial" pitchFamily="34" charset="0"/>
                <a:cs typeface="Arial" pitchFamily="34" charset="0"/>
              </a:endParaRPr>
            </a:p>
          </p:txBody>
        </p:sp>
        <p:sp>
          <p:nvSpPr>
            <p:cNvPr id="10" name="직사각형 9"/>
            <p:cNvSpPr/>
            <p:nvPr/>
          </p:nvSpPr>
          <p:spPr>
            <a:xfrm>
              <a:off x="4671146" y="3681358"/>
              <a:ext cx="1791615" cy="516106"/>
            </a:xfrm>
            <a:prstGeom prst="rect">
              <a:avLst/>
            </a:prstGeom>
            <a:solidFill>
              <a:schemeClr val="tx2"/>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600" b="1" dirty="0" smtClean="0">
                  <a:solidFill>
                    <a:schemeClr val="bg1"/>
                  </a:solidFill>
                  <a:latin typeface="Arial" pitchFamily="34" charset="0"/>
                  <a:cs typeface="Arial" pitchFamily="34" charset="0"/>
                </a:rPr>
                <a:t>Manufacturing</a:t>
              </a:r>
              <a:endParaRPr lang="ko-KR" altLang="en-US" sz="1600" b="1" dirty="0" smtClean="0">
                <a:solidFill>
                  <a:schemeClr val="bg1"/>
                </a:solidFill>
                <a:latin typeface="Arial" pitchFamily="34" charset="0"/>
                <a:cs typeface="Arial" pitchFamily="34" charset="0"/>
              </a:endParaRPr>
            </a:p>
          </p:txBody>
        </p:sp>
        <p:sp>
          <p:nvSpPr>
            <p:cNvPr id="13" name="직사각형 12"/>
            <p:cNvSpPr/>
            <p:nvPr/>
          </p:nvSpPr>
          <p:spPr>
            <a:xfrm>
              <a:off x="2555254" y="2076442"/>
              <a:ext cx="1403636" cy="432000"/>
            </a:xfrm>
            <a:prstGeom prst="rect">
              <a:avLst/>
            </a:prstGeom>
            <a:solidFill>
              <a:schemeClr val="accent1">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600" dirty="0" smtClean="0">
                  <a:solidFill>
                    <a:schemeClr val="tx1">
                      <a:lumMod val="65000"/>
                      <a:lumOff val="35000"/>
                    </a:schemeClr>
                  </a:solidFill>
                  <a:latin typeface="Arial" pitchFamily="34" charset="0"/>
                  <a:cs typeface="Arial" pitchFamily="34" charset="0"/>
                </a:rPr>
                <a:t>BIM</a:t>
              </a:r>
              <a:endParaRPr lang="ko-KR" altLang="en-US" sz="1600" dirty="0" smtClean="0">
                <a:solidFill>
                  <a:schemeClr val="tx1">
                    <a:lumMod val="65000"/>
                    <a:lumOff val="35000"/>
                  </a:schemeClr>
                </a:solidFill>
                <a:latin typeface="Arial" pitchFamily="34" charset="0"/>
                <a:cs typeface="Arial" pitchFamily="34" charset="0"/>
              </a:endParaRPr>
            </a:p>
          </p:txBody>
        </p:sp>
        <p:sp>
          <p:nvSpPr>
            <p:cNvPr id="32" name="직사각형 31"/>
            <p:cNvSpPr/>
            <p:nvPr/>
          </p:nvSpPr>
          <p:spPr>
            <a:xfrm>
              <a:off x="4714876" y="4354420"/>
              <a:ext cx="1524779" cy="432000"/>
            </a:xfrm>
            <a:prstGeom prst="rect">
              <a:avLst/>
            </a:prstGeom>
            <a:solidFill>
              <a:schemeClr val="accent1">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600" dirty="0" smtClean="0">
                  <a:solidFill>
                    <a:schemeClr val="tx1">
                      <a:lumMod val="65000"/>
                      <a:lumOff val="35000"/>
                    </a:schemeClr>
                  </a:solidFill>
                  <a:latin typeface="Arial" pitchFamily="34" charset="0"/>
                  <a:cs typeface="Arial" pitchFamily="34" charset="0"/>
                </a:rPr>
                <a:t>Processing</a:t>
              </a:r>
              <a:endParaRPr lang="ko-KR" altLang="en-US" sz="1600" dirty="0" smtClean="0">
                <a:solidFill>
                  <a:schemeClr val="tx1">
                    <a:lumMod val="65000"/>
                    <a:lumOff val="35000"/>
                  </a:schemeClr>
                </a:solidFill>
                <a:latin typeface="Arial" pitchFamily="34" charset="0"/>
                <a:cs typeface="Arial" pitchFamily="34" charset="0"/>
              </a:endParaRPr>
            </a:p>
          </p:txBody>
        </p:sp>
        <p:sp>
          <p:nvSpPr>
            <p:cNvPr id="33" name="직사각형 32"/>
            <p:cNvSpPr/>
            <p:nvPr/>
          </p:nvSpPr>
          <p:spPr>
            <a:xfrm>
              <a:off x="4714876" y="5429264"/>
              <a:ext cx="1524779" cy="432000"/>
            </a:xfrm>
            <a:prstGeom prst="rect">
              <a:avLst/>
            </a:prstGeom>
            <a:solidFill>
              <a:schemeClr val="accent1">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600" dirty="0" smtClean="0">
                  <a:solidFill>
                    <a:schemeClr val="tx1">
                      <a:lumMod val="65000"/>
                      <a:lumOff val="35000"/>
                    </a:schemeClr>
                  </a:solidFill>
                  <a:latin typeface="Arial" pitchFamily="34" charset="0"/>
                  <a:cs typeface="Arial" pitchFamily="34" charset="0"/>
                </a:rPr>
                <a:t>Engineering</a:t>
              </a:r>
              <a:endParaRPr lang="ko-KR" altLang="en-US" sz="1600" dirty="0" smtClean="0">
                <a:solidFill>
                  <a:schemeClr val="tx1">
                    <a:lumMod val="65000"/>
                    <a:lumOff val="35000"/>
                  </a:schemeClr>
                </a:solidFill>
                <a:latin typeface="Arial" pitchFamily="34" charset="0"/>
                <a:cs typeface="Arial" pitchFamily="34" charset="0"/>
              </a:endParaRPr>
            </a:p>
          </p:txBody>
        </p:sp>
        <p:sp>
          <p:nvSpPr>
            <p:cNvPr id="34" name="직사각형 33"/>
            <p:cNvSpPr/>
            <p:nvPr/>
          </p:nvSpPr>
          <p:spPr>
            <a:xfrm>
              <a:off x="4714876" y="4891842"/>
              <a:ext cx="1524779" cy="432000"/>
            </a:xfrm>
            <a:prstGeom prst="rect">
              <a:avLst/>
            </a:prstGeom>
            <a:solidFill>
              <a:schemeClr val="accent1">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600" dirty="0" smtClean="0">
                  <a:solidFill>
                    <a:schemeClr val="tx1">
                      <a:lumMod val="65000"/>
                      <a:lumOff val="35000"/>
                    </a:schemeClr>
                  </a:solidFill>
                  <a:latin typeface="Arial" pitchFamily="34" charset="0"/>
                  <a:cs typeface="Arial" pitchFamily="34" charset="0"/>
                </a:rPr>
                <a:t>Delivery</a:t>
              </a:r>
              <a:endParaRPr lang="ko-KR" altLang="en-US" sz="1600" dirty="0" smtClean="0">
                <a:solidFill>
                  <a:schemeClr val="tx1">
                    <a:lumMod val="65000"/>
                    <a:lumOff val="35000"/>
                  </a:schemeClr>
                </a:solidFill>
                <a:latin typeface="Arial" pitchFamily="34" charset="0"/>
                <a:cs typeface="Arial" pitchFamily="34" charset="0"/>
              </a:endParaRPr>
            </a:p>
          </p:txBody>
        </p:sp>
        <p:sp>
          <p:nvSpPr>
            <p:cNvPr id="36" name="직사각형 35"/>
            <p:cNvSpPr/>
            <p:nvPr/>
          </p:nvSpPr>
          <p:spPr>
            <a:xfrm>
              <a:off x="6809430" y="3654422"/>
              <a:ext cx="1632655" cy="569978"/>
            </a:xfrm>
            <a:prstGeom prst="rect">
              <a:avLst/>
            </a:prstGeom>
            <a:solidFill>
              <a:schemeClr val="accent1">
                <a:lumMod val="60000"/>
                <a:lumOff val="40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altLang="ko-KR" sz="1600" dirty="0" smtClean="0">
                  <a:solidFill>
                    <a:schemeClr val="tx1">
                      <a:lumMod val="65000"/>
                      <a:lumOff val="35000"/>
                    </a:schemeClr>
                  </a:solidFill>
                  <a:latin typeface="Arial" pitchFamily="34" charset="0"/>
                  <a:cs typeface="Arial" pitchFamily="34" charset="0"/>
                </a:rPr>
                <a:t>Asset Management</a:t>
              </a:r>
              <a:endParaRPr lang="ko-KR" altLang="en-US" sz="1600" dirty="0" smtClean="0">
                <a:solidFill>
                  <a:schemeClr val="tx1">
                    <a:lumMod val="65000"/>
                    <a:lumOff val="35000"/>
                  </a:schemeClr>
                </a:solidFill>
                <a:latin typeface="Arial" pitchFamily="34" charset="0"/>
                <a:cs typeface="Arial" pitchFamily="34" charset="0"/>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Assets #2 &gt; Global Stage</a:t>
            </a:r>
            <a:endParaRPr lang="ko-KR" altLang="en-US" sz="2800" b="1" dirty="0">
              <a:solidFill>
                <a:schemeClr val="accent1"/>
              </a:solidFill>
              <a:latin typeface="Arial" pitchFamily="34" charset="0"/>
              <a:ea typeface="+mn-ea"/>
              <a:cs typeface="Arial" pitchFamily="34" charset="0"/>
            </a:endParaRPr>
          </a:p>
        </p:txBody>
      </p:sp>
      <p:sp>
        <p:nvSpPr>
          <p:cNvPr id="14" name="TextBox 13"/>
          <p:cNvSpPr txBox="1"/>
          <p:nvPr/>
        </p:nvSpPr>
        <p:spPr>
          <a:xfrm>
            <a:off x="250825" y="692150"/>
            <a:ext cx="8642350" cy="830997"/>
          </a:xfrm>
          <a:prstGeom prst="rect">
            <a:avLst/>
          </a:prstGeom>
          <a:noFill/>
        </p:spPr>
        <p:txBody>
          <a:bodyPr wrap="square" rtlCol="0">
            <a:spAutoFit/>
          </a:bodyPr>
          <a:lstStyle/>
          <a:p>
            <a:pPr lvl="0" algn="ctr"/>
            <a:r>
              <a:rPr lang="en-US" altLang="ko-KR" sz="2400" dirty="0" smtClean="0">
                <a:solidFill>
                  <a:schemeClr val="accent1"/>
                </a:solidFill>
                <a:latin typeface="Arial" pitchFamily="34" charset="0"/>
                <a:cs typeface="Arial" pitchFamily="34" charset="0"/>
              </a:rPr>
              <a:t>Geographical expanded to be onto </a:t>
            </a:r>
          </a:p>
          <a:p>
            <a:pPr lvl="0" algn="ctr"/>
            <a:r>
              <a:rPr lang="en-US" altLang="ko-KR" sz="2400" b="1" dirty="0" smtClean="0">
                <a:solidFill>
                  <a:schemeClr val="accent1"/>
                </a:solidFill>
                <a:latin typeface="Arial" pitchFamily="34" charset="0"/>
                <a:cs typeface="Arial" pitchFamily="34" charset="0"/>
              </a:rPr>
              <a:t>Global stage to USA, Vietnam and Singapore</a:t>
            </a:r>
          </a:p>
        </p:txBody>
      </p:sp>
      <p:pic>
        <p:nvPicPr>
          <p:cNvPr id="21" name="Picture 5" descr="í¸ì£¼, íë¦¬í, ì±ê°í¬ë¥´, ë§ë ì´ìì, ì¼ë³¸ì¼ë¡ ìì¶"/>
          <p:cNvPicPr>
            <a:picLocks noChangeAspect="1" noChangeArrowheads="1"/>
          </p:cNvPicPr>
          <p:nvPr/>
        </p:nvPicPr>
        <p:blipFill>
          <a:blip r:embed="rId3" cstate="print"/>
          <a:srcRect l="11735" t="15535" r="16274" b="16591"/>
          <a:stretch>
            <a:fillRect/>
          </a:stretch>
        </p:blipFill>
        <p:spPr bwMode="auto">
          <a:xfrm>
            <a:off x="250826" y="1651375"/>
            <a:ext cx="8642350" cy="4580101"/>
          </a:xfrm>
          <a:prstGeom prst="rect">
            <a:avLst/>
          </a:prstGeom>
          <a:solidFill>
            <a:schemeClr val="bg1"/>
          </a:solidFill>
          <a:ln w="9525">
            <a:solidFill>
              <a:schemeClr val="bg1"/>
            </a:solidFill>
          </a:ln>
        </p:spPr>
      </p:pic>
      <p:pic>
        <p:nvPicPr>
          <p:cNvPr id="23" name="Picture 4"/>
          <p:cNvPicPr>
            <a:picLocks noChangeAspect="1" noChangeArrowheads="1"/>
          </p:cNvPicPr>
          <p:nvPr/>
        </p:nvPicPr>
        <p:blipFill>
          <a:blip r:embed="rId4" cstate="print"/>
          <a:srcRect t="9561" b="7209"/>
          <a:stretch>
            <a:fillRect/>
          </a:stretch>
        </p:blipFill>
        <p:spPr bwMode="auto">
          <a:xfrm>
            <a:off x="4002020" y="3161536"/>
            <a:ext cx="457460" cy="428628"/>
          </a:xfrm>
          <a:prstGeom prst="rect">
            <a:avLst/>
          </a:prstGeom>
          <a:noFill/>
          <a:ln w="9525">
            <a:solidFill>
              <a:schemeClr val="accent6">
                <a:lumMod val="60000"/>
                <a:lumOff val="40000"/>
              </a:schemeClr>
            </a:solidFill>
            <a:miter lim="800000"/>
            <a:headEnd/>
            <a:tailEnd/>
          </a:ln>
        </p:spPr>
      </p:pic>
      <p:sp>
        <p:nvSpPr>
          <p:cNvPr id="90" name="자유형 89"/>
          <p:cNvSpPr/>
          <p:nvPr/>
        </p:nvSpPr>
        <p:spPr>
          <a:xfrm rot="10800000">
            <a:off x="6725632" y="3617236"/>
            <a:ext cx="108000" cy="108000"/>
          </a:xfrm>
          <a:custGeom>
            <a:avLst/>
            <a:gdLst>
              <a:gd name="connsiteX0" fmla="*/ 0 w 72008"/>
              <a:gd name="connsiteY0" fmla="*/ 0 h 72008"/>
              <a:gd name="connsiteX1" fmla="*/ 72008 w 72008"/>
              <a:gd name="connsiteY1" fmla="*/ 0 h 72008"/>
              <a:gd name="connsiteX2" fmla="*/ 72008 w 72008"/>
              <a:gd name="connsiteY2" fmla="*/ 72008 h 72008"/>
              <a:gd name="connsiteX3" fmla="*/ 0 w 72008"/>
              <a:gd name="connsiteY3" fmla="*/ 72008 h 72008"/>
              <a:gd name="connsiteX4" fmla="*/ 0 w 72008"/>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 h="72008">
                <a:moveTo>
                  <a:pt x="0" y="0"/>
                </a:moveTo>
                <a:lnTo>
                  <a:pt x="72008" y="0"/>
                </a:lnTo>
                <a:lnTo>
                  <a:pt x="72008" y="72008"/>
                </a:lnTo>
                <a:lnTo>
                  <a:pt x="0" y="72008"/>
                </a:lnTo>
                <a:lnTo>
                  <a:pt x="0" y="0"/>
                </a:lnTo>
                <a:close/>
              </a:path>
            </a:pathLst>
          </a:custGeom>
          <a:solidFill>
            <a:srgbClr val="FF4B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endParaRPr kumimoji="0" lang="ko-KR" altLang="en-US">
              <a:latin typeface="Arial" pitchFamily="34" charset="0"/>
              <a:cs typeface="Arial" pitchFamily="34" charset="0"/>
            </a:endParaRPr>
          </a:p>
        </p:txBody>
      </p:sp>
      <p:cxnSp>
        <p:nvCxnSpPr>
          <p:cNvPr id="92" name="직선 연결선 91"/>
          <p:cNvCxnSpPr>
            <a:stCxn id="100" idx="0"/>
            <a:endCxn id="90" idx="1"/>
          </p:cNvCxnSpPr>
          <p:nvPr/>
        </p:nvCxnSpPr>
        <p:spPr>
          <a:xfrm rot="16200000" flipV="1">
            <a:off x="6382729" y="4068139"/>
            <a:ext cx="703896" cy="18089"/>
          </a:xfrm>
          <a:prstGeom prst="line">
            <a:avLst/>
          </a:prstGeom>
          <a:ln w="3175">
            <a:solidFill>
              <a:srgbClr val="FF4B19"/>
            </a:solidFill>
          </a:ln>
        </p:spPr>
        <p:style>
          <a:lnRef idx="1">
            <a:schemeClr val="accent1"/>
          </a:lnRef>
          <a:fillRef idx="0">
            <a:schemeClr val="accent1"/>
          </a:fillRef>
          <a:effectRef idx="0">
            <a:schemeClr val="accent1"/>
          </a:effectRef>
          <a:fontRef idx="minor">
            <a:schemeClr val="tx1"/>
          </a:fontRef>
        </p:style>
      </p:cxnSp>
      <p:sp>
        <p:nvSpPr>
          <p:cNvPr id="96" name="자유형 95"/>
          <p:cNvSpPr/>
          <p:nvPr/>
        </p:nvSpPr>
        <p:spPr>
          <a:xfrm rot="10800000">
            <a:off x="3108266" y="3886407"/>
            <a:ext cx="108000" cy="108000"/>
          </a:xfrm>
          <a:custGeom>
            <a:avLst/>
            <a:gdLst>
              <a:gd name="connsiteX0" fmla="*/ 0 w 72008"/>
              <a:gd name="connsiteY0" fmla="*/ 0 h 72008"/>
              <a:gd name="connsiteX1" fmla="*/ 72008 w 72008"/>
              <a:gd name="connsiteY1" fmla="*/ 0 h 72008"/>
              <a:gd name="connsiteX2" fmla="*/ 72008 w 72008"/>
              <a:gd name="connsiteY2" fmla="*/ 72008 h 72008"/>
              <a:gd name="connsiteX3" fmla="*/ 0 w 72008"/>
              <a:gd name="connsiteY3" fmla="*/ 72008 h 72008"/>
              <a:gd name="connsiteX4" fmla="*/ 0 w 72008"/>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 h="72008">
                <a:moveTo>
                  <a:pt x="0" y="0"/>
                </a:moveTo>
                <a:lnTo>
                  <a:pt x="72008" y="0"/>
                </a:lnTo>
                <a:lnTo>
                  <a:pt x="72008" y="72008"/>
                </a:lnTo>
                <a:lnTo>
                  <a:pt x="0" y="72008"/>
                </a:lnTo>
                <a:lnTo>
                  <a:pt x="0" y="0"/>
                </a:lnTo>
                <a:close/>
              </a:path>
            </a:pathLst>
          </a:custGeom>
          <a:solidFill>
            <a:srgbClr val="FF4B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endParaRPr kumimoji="0" lang="ko-KR" altLang="en-US">
              <a:latin typeface="Arial" pitchFamily="34" charset="0"/>
              <a:cs typeface="Arial" pitchFamily="34" charset="0"/>
            </a:endParaRPr>
          </a:p>
        </p:txBody>
      </p:sp>
      <p:cxnSp>
        <p:nvCxnSpPr>
          <p:cNvPr id="97" name="직선 연결선 96"/>
          <p:cNvCxnSpPr/>
          <p:nvPr/>
        </p:nvCxnSpPr>
        <p:spPr>
          <a:xfrm rot="10800000" flipV="1">
            <a:off x="1048498" y="4000503"/>
            <a:ext cx="2166180" cy="1753819"/>
          </a:xfrm>
          <a:prstGeom prst="line">
            <a:avLst/>
          </a:prstGeom>
          <a:ln w="3175">
            <a:solidFill>
              <a:srgbClr val="FF4B19"/>
            </a:solidFill>
          </a:ln>
        </p:spPr>
        <p:style>
          <a:lnRef idx="1">
            <a:schemeClr val="accent1"/>
          </a:lnRef>
          <a:fillRef idx="0">
            <a:schemeClr val="accent1"/>
          </a:fillRef>
          <a:effectRef idx="0">
            <a:schemeClr val="accent1"/>
          </a:effectRef>
          <a:fontRef idx="minor">
            <a:schemeClr val="tx1"/>
          </a:fontRef>
        </p:style>
      </p:cxnSp>
      <p:sp>
        <p:nvSpPr>
          <p:cNvPr id="98" name="직사각형 97"/>
          <p:cNvSpPr/>
          <p:nvPr/>
        </p:nvSpPr>
        <p:spPr>
          <a:xfrm>
            <a:off x="357158" y="5643578"/>
            <a:ext cx="1509734" cy="432000"/>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r>
              <a:rPr kumimoji="0" lang="en-US" altLang="ko-KR" sz="1400" b="1" dirty="0">
                <a:solidFill>
                  <a:schemeClr val="bg1"/>
                </a:solidFill>
                <a:latin typeface="Arial" pitchFamily="34" charset="0"/>
                <a:cs typeface="Arial" pitchFamily="34" charset="0"/>
              </a:rPr>
              <a:t>STAZ  Vietnam</a:t>
            </a:r>
          </a:p>
        </p:txBody>
      </p:sp>
      <p:sp>
        <p:nvSpPr>
          <p:cNvPr id="99" name="직사각형 98"/>
          <p:cNvSpPr/>
          <p:nvPr/>
        </p:nvSpPr>
        <p:spPr>
          <a:xfrm>
            <a:off x="2700336" y="5857892"/>
            <a:ext cx="1943102" cy="432000"/>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lnSpc>
                <a:spcPct val="150000"/>
              </a:lnSpc>
              <a:spcBef>
                <a:spcPts val="0"/>
              </a:spcBef>
              <a:spcAft>
                <a:spcPts val="0"/>
              </a:spcAft>
              <a:defRPr/>
            </a:pPr>
            <a:r>
              <a:rPr kumimoji="0" lang="en-US" altLang="ko-KR" sz="1400" b="1" dirty="0">
                <a:solidFill>
                  <a:schemeClr val="bg1"/>
                </a:solidFill>
                <a:latin typeface="Arial" pitchFamily="34" charset="0"/>
                <a:cs typeface="Arial" pitchFamily="34" charset="0"/>
              </a:rPr>
              <a:t>Singapore </a:t>
            </a:r>
            <a:r>
              <a:rPr kumimoji="0" lang="en-US" altLang="ko-KR" sz="1400" b="1" dirty="0" smtClean="0">
                <a:solidFill>
                  <a:schemeClr val="bg1"/>
                </a:solidFill>
                <a:latin typeface="Arial" pitchFamily="34" charset="0"/>
                <a:cs typeface="Arial" pitchFamily="34" charset="0"/>
              </a:rPr>
              <a:t>Branch</a:t>
            </a:r>
            <a:endParaRPr kumimoji="0" lang="en-US" altLang="ko-KR" sz="1400" b="1" dirty="0">
              <a:solidFill>
                <a:schemeClr val="bg1"/>
              </a:solidFill>
              <a:latin typeface="Arial" pitchFamily="34" charset="0"/>
              <a:cs typeface="Arial" pitchFamily="34" charset="0"/>
            </a:endParaRPr>
          </a:p>
        </p:txBody>
      </p:sp>
      <p:sp>
        <p:nvSpPr>
          <p:cNvPr id="100" name="직사각형 99"/>
          <p:cNvSpPr/>
          <p:nvPr/>
        </p:nvSpPr>
        <p:spPr>
          <a:xfrm>
            <a:off x="6057922" y="4429132"/>
            <a:ext cx="1371598" cy="432000"/>
          </a:xfrm>
          <a:prstGeom prst="rect">
            <a:avLst/>
          </a:prstGeom>
          <a:solidFill>
            <a:schemeClr val="tx1">
              <a:lumMod val="75000"/>
              <a:lumOff val="25000"/>
              <a:alpha val="6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r>
              <a:rPr kumimoji="0" lang="en-US" altLang="ko-KR" sz="1400" b="1" dirty="0">
                <a:solidFill>
                  <a:schemeClr val="bg1"/>
                </a:solidFill>
                <a:latin typeface="Arial" pitchFamily="34" charset="0"/>
                <a:cs typeface="Arial" pitchFamily="34" charset="0"/>
              </a:rPr>
              <a:t>STAZ  USA</a:t>
            </a:r>
          </a:p>
        </p:txBody>
      </p:sp>
      <p:grpSp>
        <p:nvGrpSpPr>
          <p:cNvPr id="101" name="그룹 29"/>
          <p:cNvGrpSpPr>
            <a:grpSpLocks/>
          </p:cNvGrpSpPr>
          <p:nvPr/>
        </p:nvGrpSpPr>
        <p:grpSpPr bwMode="auto">
          <a:xfrm>
            <a:off x="2924162" y="3921131"/>
            <a:ext cx="624845" cy="365125"/>
            <a:chOff x="2360712" y="3140968"/>
            <a:chExt cx="625205" cy="365101"/>
          </a:xfrm>
        </p:grpSpPr>
        <p:pic>
          <p:nvPicPr>
            <p:cNvPr id="102" name="Picture 2" descr="C:\Downloads\대한제강 그래픽(pictogram) 시스템 PPT용 아이콘 이미지 세트\빌딩.png"/>
            <p:cNvPicPr>
              <a:picLocks noChangeAspect="1" noChangeArrowheads="1"/>
            </p:cNvPicPr>
            <p:nvPr/>
          </p:nvPicPr>
          <p:blipFill>
            <a:blip r:embed="rId5" cstate="print">
              <a:lum bright="28000"/>
            </a:blip>
            <a:srcRect/>
            <a:stretch>
              <a:fillRect/>
            </a:stretch>
          </p:blipFill>
          <p:spPr bwMode="auto">
            <a:xfrm>
              <a:off x="2620816" y="3140968"/>
              <a:ext cx="365101" cy="365101"/>
            </a:xfrm>
            <a:prstGeom prst="rect">
              <a:avLst/>
            </a:prstGeom>
            <a:noFill/>
            <a:ln w="9525">
              <a:noFill/>
              <a:miter lim="800000"/>
              <a:headEnd/>
              <a:tailEnd/>
            </a:ln>
          </p:spPr>
        </p:pic>
        <p:pic>
          <p:nvPicPr>
            <p:cNvPr id="103" name="Picture 3" descr="C:\Downloads\대한제강 그래픽(pictogram) 시스템 PPT용 아이콘 이미지 세트\공장.png"/>
            <p:cNvPicPr>
              <a:picLocks noChangeAspect="1" noChangeArrowheads="1"/>
            </p:cNvPicPr>
            <p:nvPr/>
          </p:nvPicPr>
          <p:blipFill>
            <a:blip r:embed="rId6" cstate="print">
              <a:lum bright="28000"/>
            </a:blip>
            <a:srcRect/>
            <a:stretch>
              <a:fillRect/>
            </a:stretch>
          </p:blipFill>
          <p:spPr bwMode="auto">
            <a:xfrm>
              <a:off x="2360712" y="3140968"/>
              <a:ext cx="365101" cy="365101"/>
            </a:xfrm>
            <a:prstGeom prst="rect">
              <a:avLst/>
            </a:prstGeom>
            <a:noFill/>
            <a:ln w="9525">
              <a:noFill/>
              <a:miter lim="800000"/>
              <a:headEnd/>
              <a:tailEnd/>
            </a:ln>
          </p:spPr>
        </p:pic>
      </p:grpSp>
      <p:pic>
        <p:nvPicPr>
          <p:cNvPr id="107" name="Picture 2" descr="C:\Downloads\대한제강 그래픽(pictogram) 시스템 PPT용 아이콘 이미지 세트\빌딩.png"/>
          <p:cNvPicPr>
            <a:picLocks noChangeAspect="1" noChangeArrowheads="1"/>
          </p:cNvPicPr>
          <p:nvPr/>
        </p:nvPicPr>
        <p:blipFill>
          <a:blip r:embed="rId5" cstate="print">
            <a:lum bright="28000"/>
          </a:blip>
          <a:srcRect/>
          <a:stretch>
            <a:fillRect/>
          </a:stretch>
        </p:blipFill>
        <p:spPr bwMode="auto">
          <a:xfrm>
            <a:off x="6523128" y="3214686"/>
            <a:ext cx="508002" cy="508000"/>
          </a:xfrm>
          <a:prstGeom prst="rect">
            <a:avLst/>
          </a:prstGeom>
          <a:noFill/>
          <a:ln w="9525">
            <a:noFill/>
            <a:miter lim="800000"/>
            <a:headEnd/>
            <a:tailEnd/>
          </a:ln>
        </p:spPr>
      </p:pic>
      <p:sp>
        <p:nvSpPr>
          <p:cNvPr id="108" name="자유형 107"/>
          <p:cNvSpPr/>
          <p:nvPr/>
        </p:nvSpPr>
        <p:spPr>
          <a:xfrm>
            <a:off x="3271002" y="3886407"/>
            <a:ext cx="108000" cy="108000"/>
          </a:xfrm>
          <a:custGeom>
            <a:avLst/>
            <a:gdLst>
              <a:gd name="connsiteX0" fmla="*/ 0 w 72008"/>
              <a:gd name="connsiteY0" fmla="*/ 0 h 72008"/>
              <a:gd name="connsiteX1" fmla="*/ 72008 w 72008"/>
              <a:gd name="connsiteY1" fmla="*/ 0 h 72008"/>
              <a:gd name="connsiteX2" fmla="*/ 72008 w 72008"/>
              <a:gd name="connsiteY2" fmla="*/ 72008 h 72008"/>
              <a:gd name="connsiteX3" fmla="*/ 0 w 72008"/>
              <a:gd name="connsiteY3" fmla="*/ 72008 h 72008"/>
              <a:gd name="connsiteX4" fmla="*/ 0 w 72008"/>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 h="72008">
                <a:moveTo>
                  <a:pt x="0" y="0"/>
                </a:moveTo>
                <a:lnTo>
                  <a:pt x="72008" y="0"/>
                </a:lnTo>
                <a:lnTo>
                  <a:pt x="72008" y="72008"/>
                </a:lnTo>
                <a:lnTo>
                  <a:pt x="0" y="72008"/>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endParaRPr kumimoji="0" lang="ko-KR" altLang="en-US">
              <a:latin typeface="Arial" pitchFamily="34" charset="0"/>
              <a:cs typeface="Arial" pitchFamily="34" charset="0"/>
            </a:endParaRPr>
          </a:p>
        </p:txBody>
      </p:sp>
      <p:sp>
        <p:nvSpPr>
          <p:cNvPr id="113" name="직사각형 112"/>
          <p:cNvSpPr/>
          <p:nvPr/>
        </p:nvSpPr>
        <p:spPr>
          <a:xfrm>
            <a:off x="2857806" y="4888240"/>
            <a:ext cx="785818" cy="216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grpSp>
        <p:nvGrpSpPr>
          <p:cNvPr id="104" name="그룹 103"/>
          <p:cNvGrpSpPr>
            <a:grpSpLocks/>
          </p:cNvGrpSpPr>
          <p:nvPr/>
        </p:nvGrpSpPr>
        <p:grpSpPr bwMode="auto">
          <a:xfrm>
            <a:off x="3020684" y="4839665"/>
            <a:ext cx="647700" cy="365125"/>
            <a:chOff x="2360712" y="3212976"/>
            <a:chExt cx="648072" cy="365101"/>
          </a:xfrm>
        </p:grpSpPr>
        <p:pic>
          <p:nvPicPr>
            <p:cNvPr id="105" name="Picture 2" descr="C:\Downloads\대한제강 그래픽(pictogram) 시스템 PPT용 아이콘 이미지 세트\빌딩.png"/>
            <p:cNvPicPr>
              <a:picLocks noChangeAspect="1" noChangeArrowheads="1"/>
            </p:cNvPicPr>
            <p:nvPr/>
          </p:nvPicPr>
          <p:blipFill>
            <a:blip r:embed="rId5" cstate="print">
              <a:lum bright="28000"/>
            </a:blip>
            <a:srcRect/>
            <a:stretch>
              <a:fillRect/>
            </a:stretch>
          </p:blipFill>
          <p:spPr bwMode="auto">
            <a:xfrm>
              <a:off x="2643683" y="3212976"/>
              <a:ext cx="365101" cy="365101"/>
            </a:xfrm>
            <a:prstGeom prst="rect">
              <a:avLst/>
            </a:prstGeom>
            <a:noFill/>
            <a:ln w="9525">
              <a:noFill/>
              <a:miter lim="800000"/>
              <a:headEnd/>
              <a:tailEnd/>
            </a:ln>
          </p:spPr>
        </p:pic>
        <p:pic>
          <p:nvPicPr>
            <p:cNvPr id="106" name="Picture 3" descr="C:\Downloads\대한제강 그래픽(pictogram) 시스템 PPT용 아이콘 이미지 세트\공장.png"/>
            <p:cNvPicPr>
              <a:picLocks noChangeAspect="1" noChangeArrowheads="1"/>
            </p:cNvPicPr>
            <p:nvPr/>
          </p:nvPicPr>
          <p:blipFill>
            <a:blip r:embed="rId6" cstate="print">
              <a:lum bright="28000"/>
            </a:blip>
            <a:srcRect/>
            <a:stretch>
              <a:fillRect/>
            </a:stretch>
          </p:blipFill>
          <p:spPr bwMode="auto">
            <a:xfrm>
              <a:off x="2360712" y="3212976"/>
              <a:ext cx="365101" cy="365101"/>
            </a:xfrm>
            <a:prstGeom prst="rect">
              <a:avLst/>
            </a:prstGeom>
            <a:noFill/>
            <a:ln w="9525">
              <a:noFill/>
              <a:miter lim="800000"/>
              <a:headEnd/>
              <a:tailEnd/>
            </a:ln>
          </p:spPr>
        </p:pic>
      </p:grpSp>
      <p:sp>
        <p:nvSpPr>
          <p:cNvPr id="93" name="자유형 92"/>
          <p:cNvSpPr/>
          <p:nvPr/>
        </p:nvSpPr>
        <p:spPr>
          <a:xfrm rot="10800000">
            <a:off x="3249553" y="4843104"/>
            <a:ext cx="108000" cy="108000"/>
          </a:xfrm>
          <a:custGeom>
            <a:avLst/>
            <a:gdLst>
              <a:gd name="connsiteX0" fmla="*/ 0 w 72008"/>
              <a:gd name="connsiteY0" fmla="*/ 0 h 72008"/>
              <a:gd name="connsiteX1" fmla="*/ 72008 w 72008"/>
              <a:gd name="connsiteY1" fmla="*/ 0 h 72008"/>
              <a:gd name="connsiteX2" fmla="*/ 72008 w 72008"/>
              <a:gd name="connsiteY2" fmla="*/ 72008 h 72008"/>
              <a:gd name="connsiteX3" fmla="*/ 0 w 72008"/>
              <a:gd name="connsiteY3" fmla="*/ 72008 h 72008"/>
              <a:gd name="connsiteX4" fmla="*/ 0 w 72008"/>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 h="72008">
                <a:moveTo>
                  <a:pt x="0" y="0"/>
                </a:moveTo>
                <a:lnTo>
                  <a:pt x="72008" y="0"/>
                </a:lnTo>
                <a:lnTo>
                  <a:pt x="72008" y="72008"/>
                </a:lnTo>
                <a:lnTo>
                  <a:pt x="0" y="72008"/>
                </a:lnTo>
                <a:lnTo>
                  <a:pt x="0" y="0"/>
                </a:lnTo>
                <a:close/>
              </a:path>
            </a:pathLst>
          </a:custGeom>
          <a:solidFill>
            <a:srgbClr val="FF4B1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endParaRPr kumimoji="0" lang="ko-KR" altLang="en-US">
              <a:latin typeface="Arial" pitchFamily="34" charset="0"/>
              <a:cs typeface="Arial" pitchFamily="34" charset="0"/>
            </a:endParaRPr>
          </a:p>
        </p:txBody>
      </p:sp>
      <p:sp>
        <p:nvSpPr>
          <p:cNvPr id="109" name="자유형 108"/>
          <p:cNvSpPr/>
          <p:nvPr/>
        </p:nvSpPr>
        <p:spPr>
          <a:xfrm>
            <a:off x="3371842" y="4843104"/>
            <a:ext cx="108000" cy="108000"/>
          </a:xfrm>
          <a:custGeom>
            <a:avLst/>
            <a:gdLst>
              <a:gd name="connsiteX0" fmla="*/ 0 w 72008"/>
              <a:gd name="connsiteY0" fmla="*/ 0 h 72008"/>
              <a:gd name="connsiteX1" fmla="*/ 72008 w 72008"/>
              <a:gd name="connsiteY1" fmla="*/ 0 h 72008"/>
              <a:gd name="connsiteX2" fmla="*/ 72008 w 72008"/>
              <a:gd name="connsiteY2" fmla="*/ 72008 h 72008"/>
              <a:gd name="connsiteX3" fmla="*/ 0 w 72008"/>
              <a:gd name="connsiteY3" fmla="*/ 72008 h 72008"/>
              <a:gd name="connsiteX4" fmla="*/ 0 w 72008"/>
              <a:gd name="connsiteY4" fmla="*/ 0 h 7200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008" h="72008">
                <a:moveTo>
                  <a:pt x="0" y="0"/>
                </a:moveTo>
                <a:lnTo>
                  <a:pt x="72008" y="0"/>
                </a:lnTo>
                <a:lnTo>
                  <a:pt x="72008" y="72008"/>
                </a:lnTo>
                <a:lnTo>
                  <a:pt x="0" y="72008"/>
                </a:lnTo>
                <a:lnTo>
                  <a:pt x="0" y="0"/>
                </a:lnTo>
                <a:close/>
              </a:path>
            </a:pathLst>
          </a:cu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57838" fontAlgn="auto">
              <a:spcBef>
                <a:spcPts val="0"/>
              </a:spcBef>
              <a:spcAft>
                <a:spcPts val="0"/>
              </a:spcAft>
              <a:defRPr/>
            </a:pPr>
            <a:endParaRPr kumimoji="0" lang="ko-KR" altLang="en-US">
              <a:latin typeface="Arial" pitchFamily="34" charset="0"/>
              <a:cs typeface="Arial" pitchFamily="34" charset="0"/>
            </a:endParaRPr>
          </a:p>
        </p:txBody>
      </p:sp>
      <p:cxnSp>
        <p:nvCxnSpPr>
          <p:cNvPr id="94" name="직선 연결선 93"/>
          <p:cNvCxnSpPr>
            <a:stCxn id="93" idx="0"/>
            <a:endCxn id="99" idx="0"/>
          </p:cNvCxnSpPr>
          <p:nvPr/>
        </p:nvCxnSpPr>
        <p:spPr>
          <a:xfrm rot="10800000" flipH="1" flipV="1">
            <a:off x="3357553" y="4951104"/>
            <a:ext cx="314334" cy="906788"/>
          </a:xfrm>
          <a:prstGeom prst="line">
            <a:avLst/>
          </a:prstGeom>
          <a:ln w="3175">
            <a:solidFill>
              <a:srgbClr val="FF4B19"/>
            </a:solidFill>
          </a:ln>
        </p:spPr>
        <p:style>
          <a:lnRef idx="1">
            <a:schemeClr val="accent1"/>
          </a:lnRef>
          <a:fillRef idx="0">
            <a:schemeClr val="accent1"/>
          </a:fillRef>
          <a:effectRef idx="0">
            <a:schemeClr val="accent1"/>
          </a:effectRef>
          <a:fontRef idx="minor">
            <a:schemeClr val="tx1"/>
          </a:fontRef>
        </p:style>
      </p:cxnSp>
      <p:sp>
        <p:nvSpPr>
          <p:cNvPr id="121" name="직사각형 120"/>
          <p:cNvSpPr/>
          <p:nvPr/>
        </p:nvSpPr>
        <p:spPr>
          <a:xfrm>
            <a:off x="3143240" y="2428868"/>
            <a:ext cx="785818"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smtClean="0">
                <a:solidFill>
                  <a:schemeClr val="tx1">
                    <a:lumMod val="65000"/>
                    <a:lumOff val="35000"/>
                  </a:schemeClr>
                </a:solidFill>
                <a:latin typeface="Arial" pitchFamily="34" charset="0"/>
                <a:cs typeface="Arial" pitchFamily="34" charset="0"/>
              </a:rPr>
              <a:t>Russia</a:t>
            </a:r>
            <a:endParaRPr lang="ko-KR" altLang="en-US" sz="1400" dirty="0">
              <a:solidFill>
                <a:schemeClr val="tx1">
                  <a:lumMod val="65000"/>
                  <a:lumOff val="35000"/>
                </a:schemeClr>
              </a:solidFill>
              <a:latin typeface="Arial" pitchFamily="34" charset="0"/>
              <a:cs typeface="Arial" pitchFamily="34" charset="0"/>
            </a:endParaRPr>
          </a:p>
        </p:txBody>
      </p:sp>
      <p:sp>
        <p:nvSpPr>
          <p:cNvPr id="122" name="직사각형 121"/>
          <p:cNvSpPr/>
          <p:nvPr/>
        </p:nvSpPr>
        <p:spPr>
          <a:xfrm>
            <a:off x="3000364" y="4286256"/>
            <a:ext cx="1071570" cy="216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Philippines</a:t>
            </a:r>
            <a:endParaRPr lang="ko-KR" altLang="en-US" sz="1400" dirty="0">
              <a:solidFill>
                <a:schemeClr val="tx1">
                  <a:lumMod val="65000"/>
                  <a:lumOff val="35000"/>
                </a:schemeClr>
              </a:solidFill>
              <a:latin typeface="Arial" pitchFamily="34" charset="0"/>
              <a:cs typeface="Arial" pitchFamily="34" charset="0"/>
            </a:endParaRPr>
          </a:p>
        </p:txBody>
      </p:sp>
      <p:sp>
        <p:nvSpPr>
          <p:cNvPr id="144" name="직사각형 143"/>
          <p:cNvSpPr/>
          <p:nvPr/>
        </p:nvSpPr>
        <p:spPr>
          <a:xfrm>
            <a:off x="2351240" y="4631600"/>
            <a:ext cx="792000" cy="216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r"/>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Malaysia</a:t>
            </a:r>
            <a:endParaRPr lang="ko-KR" altLang="en-US" sz="1400" dirty="0">
              <a:solidFill>
                <a:schemeClr val="tx1">
                  <a:lumMod val="65000"/>
                  <a:lumOff val="35000"/>
                </a:schemeClr>
              </a:solidFill>
              <a:latin typeface="Arial" pitchFamily="34" charset="0"/>
              <a:cs typeface="Arial" pitchFamily="34" charset="0"/>
            </a:endParaRPr>
          </a:p>
        </p:txBody>
      </p:sp>
      <p:sp>
        <p:nvSpPr>
          <p:cNvPr id="145" name="직사각형 144"/>
          <p:cNvSpPr/>
          <p:nvPr/>
        </p:nvSpPr>
        <p:spPr>
          <a:xfrm>
            <a:off x="3643306" y="5304848"/>
            <a:ext cx="792000" cy="216000"/>
          </a:xfrm>
          <a:prstGeom prst="rect">
            <a:avLst/>
          </a:prstGeom>
          <a:solidFill>
            <a:schemeClr val="bg1">
              <a:lumMod val="9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defTabSz="957838" fontAlgn="auto">
              <a:lnSpc>
                <a:spcPct val="150000"/>
              </a:lnSpc>
              <a:spcBef>
                <a:spcPts val="0"/>
              </a:spcBef>
              <a:spcAft>
                <a:spcPts val="0"/>
              </a:spcAft>
              <a:defRPr/>
            </a:pPr>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Australia</a:t>
            </a:r>
            <a:endParaRPr lang="en-US" altLang="ko-KR" sz="1400" dirty="0">
              <a:solidFill>
                <a:schemeClr val="tx1">
                  <a:lumMod val="65000"/>
                  <a:lumOff val="35000"/>
                </a:schemeClr>
              </a:solidFill>
              <a:latin typeface="Arial" pitchFamily="34" charset="0"/>
              <a:ea typeface="나눔바른고딕" pitchFamily="50" charset="-127"/>
              <a:cs typeface="Arial" pitchFamily="34" charset="0"/>
            </a:endParaRPr>
          </a:p>
        </p:txBody>
      </p:sp>
      <p:sp>
        <p:nvSpPr>
          <p:cNvPr id="146" name="직사각형 145"/>
          <p:cNvSpPr/>
          <p:nvPr/>
        </p:nvSpPr>
        <p:spPr>
          <a:xfrm>
            <a:off x="6643702" y="2857496"/>
            <a:ext cx="785818"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dirty="0" smtClean="0">
                <a:solidFill>
                  <a:schemeClr val="tx1">
                    <a:lumMod val="65000"/>
                    <a:lumOff val="35000"/>
                  </a:schemeClr>
                </a:solidFill>
                <a:latin typeface="Arial" pitchFamily="34" charset="0"/>
                <a:cs typeface="Arial" pitchFamily="34" charset="0"/>
              </a:rPr>
              <a:t>Canada</a:t>
            </a:r>
            <a:endParaRPr lang="ko-KR" altLang="en-US" sz="1400" dirty="0">
              <a:solidFill>
                <a:schemeClr val="tx1">
                  <a:lumMod val="65000"/>
                  <a:lumOff val="35000"/>
                </a:schemeClr>
              </a:solidFill>
              <a:latin typeface="Arial" pitchFamily="34" charset="0"/>
              <a:cs typeface="Arial" pitchFamily="34" charset="0"/>
            </a:endParaRPr>
          </a:p>
        </p:txBody>
      </p:sp>
      <p:sp>
        <p:nvSpPr>
          <p:cNvPr id="147" name="직사각형 146"/>
          <p:cNvSpPr/>
          <p:nvPr/>
        </p:nvSpPr>
        <p:spPr>
          <a:xfrm>
            <a:off x="7000892" y="3498752"/>
            <a:ext cx="642942"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600" b="1" dirty="0" smtClean="0">
                <a:solidFill>
                  <a:schemeClr val="tx1">
                    <a:lumMod val="65000"/>
                    <a:lumOff val="35000"/>
                  </a:schemeClr>
                </a:solidFill>
                <a:latin typeface="Arial" pitchFamily="34" charset="0"/>
                <a:cs typeface="Arial" pitchFamily="34" charset="0"/>
              </a:rPr>
              <a:t>US</a:t>
            </a:r>
            <a:endParaRPr lang="ko-KR" altLang="en-US" sz="1600" b="1" dirty="0">
              <a:solidFill>
                <a:schemeClr val="tx1">
                  <a:lumMod val="65000"/>
                  <a:lumOff val="35000"/>
                </a:schemeClr>
              </a:solidFill>
              <a:latin typeface="Arial" pitchFamily="34" charset="0"/>
              <a:cs typeface="Arial" pitchFamily="34" charset="0"/>
            </a:endParaRPr>
          </a:p>
        </p:txBody>
      </p:sp>
      <p:sp>
        <p:nvSpPr>
          <p:cNvPr id="148" name="직사각형 147"/>
          <p:cNvSpPr/>
          <p:nvPr/>
        </p:nvSpPr>
        <p:spPr>
          <a:xfrm>
            <a:off x="3071802" y="3237384"/>
            <a:ext cx="928694" cy="287438"/>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65000"/>
                    <a:lumOff val="35000"/>
                  </a:schemeClr>
                </a:solidFill>
                <a:latin typeface="Arial" pitchFamily="34" charset="0"/>
                <a:cs typeface="Arial" pitchFamily="34" charset="0"/>
              </a:rPr>
              <a:t>China</a:t>
            </a:r>
            <a:endParaRPr lang="ko-KR" altLang="en-US" sz="1400" b="1" dirty="0">
              <a:solidFill>
                <a:schemeClr val="tx1">
                  <a:lumMod val="65000"/>
                  <a:lumOff val="35000"/>
                </a:schemeClr>
              </a:solidFill>
              <a:latin typeface="Arial" pitchFamily="34" charset="0"/>
              <a:cs typeface="Arial" pitchFamily="34" charset="0"/>
            </a:endParaRPr>
          </a:p>
        </p:txBody>
      </p:sp>
      <p:sp>
        <p:nvSpPr>
          <p:cNvPr id="149" name="직사각형 148"/>
          <p:cNvSpPr/>
          <p:nvPr/>
        </p:nvSpPr>
        <p:spPr>
          <a:xfrm>
            <a:off x="1142976" y="3071810"/>
            <a:ext cx="785818"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65000"/>
                    <a:lumOff val="35000"/>
                  </a:schemeClr>
                </a:solidFill>
                <a:latin typeface="Arial" pitchFamily="34" charset="0"/>
                <a:cs typeface="Arial" pitchFamily="34" charset="0"/>
              </a:rPr>
              <a:t>Euro Zone</a:t>
            </a:r>
            <a:endParaRPr lang="ko-KR" altLang="en-US" sz="1400" b="1" dirty="0">
              <a:solidFill>
                <a:schemeClr val="tx1">
                  <a:lumMod val="65000"/>
                  <a:lumOff val="35000"/>
                </a:schemeClr>
              </a:solidFill>
              <a:latin typeface="Arial" pitchFamily="34" charset="0"/>
              <a:cs typeface="Arial" pitchFamily="34" charset="0"/>
            </a:endParaRPr>
          </a:p>
        </p:txBody>
      </p:sp>
      <p:sp>
        <p:nvSpPr>
          <p:cNvPr id="155" name="직사각형 154"/>
          <p:cNvSpPr/>
          <p:nvPr/>
        </p:nvSpPr>
        <p:spPr>
          <a:xfrm>
            <a:off x="4082820" y="3961724"/>
            <a:ext cx="540000" cy="216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957838" fontAlgn="auto">
              <a:lnSpc>
                <a:spcPct val="150000"/>
              </a:lnSpc>
              <a:spcBef>
                <a:spcPts val="0"/>
              </a:spcBef>
              <a:spcAft>
                <a:spcPts val="0"/>
              </a:spcAft>
              <a:defRPr/>
            </a:pPr>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Japan</a:t>
            </a:r>
            <a:endParaRPr lang="en-US" altLang="ko-KR" sz="1400" dirty="0">
              <a:solidFill>
                <a:schemeClr val="tx1">
                  <a:lumMod val="65000"/>
                  <a:lumOff val="35000"/>
                </a:schemeClr>
              </a:solidFill>
              <a:latin typeface="Arial" pitchFamily="34" charset="0"/>
              <a:ea typeface="나눔바른고딕" pitchFamily="50" charset="-127"/>
              <a:cs typeface="Arial" pitchFamily="34" charset="0"/>
            </a:endParaRPr>
          </a:p>
        </p:txBody>
      </p:sp>
      <p:sp>
        <p:nvSpPr>
          <p:cNvPr id="37" name="직사각형 36"/>
          <p:cNvSpPr/>
          <p:nvPr/>
        </p:nvSpPr>
        <p:spPr>
          <a:xfrm>
            <a:off x="4494466" y="3291377"/>
            <a:ext cx="642942" cy="287438"/>
          </a:xfrm>
          <a:prstGeom prst="rect">
            <a:avLst/>
          </a:prstGeom>
          <a:solidFill>
            <a:schemeClr val="bg1"/>
          </a:solid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ko-KR" altLang="en-US" sz="1400" b="1" dirty="0">
              <a:solidFill>
                <a:schemeClr val="tx1">
                  <a:lumMod val="65000"/>
                  <a:lumOff val="35000"/>
                </a:schemeClr>
              </a:solidFill>
              <a:latin typeface="Arial" pitchFamily="34" charset="0"/>
              <a:cs typeface="Arial" pitchFamily="34" charset="0"/>
            </a:endParaRPr>
          </a:p>
        </p:txBody>
      </p:sp>
      <p:sp>
        <p:nvSpPr>
          <p:cNvPr id="36" name="직사각형 35"/>
          <p:cNvSpPr/>
          <p:nvPr/>
        </p:nvSpPr>
        <p:spPr>
          <a:xfrm>
            <a:off x="642910" y="2285992"/>
            <a:ext cx="500066" cy="287438"/>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altLang="ko-KR" sz="1400" b="1" dirty="0" smtClean="0">
                <a:solidFill>
                  <a:schemeClr val="tx1">
                    <a:lumMod val="65000"/>
                    <a:lumOff val="35000"/>
                  </a:schemeClr>
                </a:solidFill>
                <a:latin typeface="Arial" pitchFamily="34" charset="0"/>
                <a:cs typeface="Arial" pitchFamily="34" charset="0"/>
              </a:rPr>
              <a:t>UK</a:t>
            </a:r>
            <a:endParaRPr lang="ko-KR" altLang="en-US" sz="1400" b="1" dirty="0">
              <a:solidFill>
                <a:schemeClr val="tx1">
                  <a:lumMod val="65000"/>
                  <a:lumOff val="35000"/>
                </a:schemeClr>
              </a:solidFill>
              <a:latin typeface="Arial" pitchFamily="34" charset="0"/>
              <a:cs typeface="Arial" pitchFamily="34" charset="0"/>
            </a:endParaRPr>
          </a:p>
        </p:txBody>
      </p:sp>
      <p:cxnSp>
        <p:nvCxnSpPr>
          <p:cNvPr id="38" name="직선 연결선 37"/>
          <p:cNvCxnSpPr>
            <a:endCxn id="49" idx="3"/>
          </p:cNvCxnSpPr>
          <p:nvPr/>
        </p:nvCxnSpPr>
        <p:spPr>
          <a:xfrm rot="10800000">
            <a:off x="965224" y="2589182"/>
            <a:ext cx="2899642" cy="1092802"/>
          </a:xfrm>
          <a:prstGeom prst="line">
            <a:avLst/>
          </a:pr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47" name="직사각형 46"/>
          <p:cNvSpPr/>
          <p:nvPr/>
        </p:nvSpPr>
        <p:spPr>
          <a:xfrm>
            <a:off x="3918898" y="4531050"/>
            <a:ext cx="857256" cy="216000"/>
          </a:xfrm>
          <a:prstGeom prst="rect">
            <a:avLst/>
          </a:prstGeom>
          <a:solidFill>
            <a:schemeClr val="bg1"/>
          </a:solid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957838" fontAlgn="auto">
              <a:lnSpc>
                <a:spcPct val="150000"/>
              </a:lnSpc>
              <a:spcBef>
                <a:spcPts val="0"/>
              </a:spcBef>
              <a:spcAft>
                <a:spcPts val="0"/>
              </a:spcAft>
              <a:defRPr/>
            </a:pPr>
            <a:r>
              <a:rPr lang="en-US" altLang="ko-KR" sz="1400" dirty="0" err="1" smtClean="0">
                <a:solidFill>
                  <a:schemeClr val="tx1">
                    <a:lumMod val="65000"/>
                    <a:lumOff val="35000"/>
                  </a:schemeClr>
                </a:solidFill>
                <a:latin typeface="Arial" pitchFamily="34" charset="0"/>
                <a:ea typeface="나눔바른고딕" pitchFamily="50" charset="-127"/>
                <a:cs typeface="Arial" pitchFamily="34" charset="0"/>
              </a:rPr>
              <a:t>Hongkong</a:t>
            </a:r>
            <a:endParaRPr lang="en-US" altLang="ko-KR" sz="1400" dirty="0">
              <a:solidFill>
                <a:schemeClr val="tx1">
                  <a:lumMod val="65000"/>
                  <a:lumOff val="35000"/>
                </a:schemeClr>
              </a:solidFill>
              <a:latin typeface="Arial" pitchFamily="34" charset="0"/>
              <a:ea typeface="나눔바른고딕" pitchFamily="50" charset="-127"/>
              <a:cs typeface="Arial" pitchFamily="34" charset="0"/>
            </a:endParaRPr>
          </a:p>
        </p:txBody>
      </p:sp>
      <p:sp>
        <p:nvSpPr>
          <p:cNvPr id="48" name="직사각형 47"/>
          <p:cNvSpPr/>
          <p:nvPr/>
        </p:nvSpPr>
        <p:spPr>
          <a:xfrm>
            <a:off x="5000628" y="4286256"/>
            <a:ext cx="108000" cy="1080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49" name="직사각형 48"/>
          <p:cNvSpPr/>
          <p:nvPr/>
        </p:nvSpPr>
        <p:spPr>
          <a:xfrm>
            <a:off x="857224" y="2535182"/>
            <a:ext cx="108000" cy="1080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59" name="자유형 58"/>
          <p:cNvSpPr/>
          <p:nvPr/>
        </p:nvSpPr>
        <p:spPr>
          <a:xfrm>
            <a:off x="3986784" y="3643314"/>
            <a:ext cx="1066800" cy="631952"/>
          </a:xfrm>
          <a:custGeom>
            <a:avLst/>
            <a:gdLst>
              <a:gd name="connsiteX0" fmla="*/ 0 w 1066800"/>
              <a:gd name="connsiteY0" fmla="*/ 22352 h 631952"/>
              <a:gd name="connsiteX1" fmla="*/ 786384 w 1066800"/>
              <a:gd name="connsiteY1" fmla="*/ 101600 h 631952"/>
              <a:gd name="connsiteX2" fmla="*/ 1066800 w 1066800"/>
              <a:gd name="connsiteY2" fmla="*/ 631952 h 631952"/>
            </a:gdLst>
            <a:ahLst/>
            <a:cxnLst>
              <a:cxn ang="0">
                <a:pos x="connsiteX0" y="connsiteY0"/>
              </a:cxn>
              <a:cxn ang="0">
                <a:pos x="connsiteX1" y="connsiteY1"/>
              </a:cxn>
              <a:cxn ang="0">
                <a:pos x="connsiteX2" y="connsiteY2"/>
              </a:cxn>
            </a:cxnLst>
            <a:rect l="l" t="t" r="r" b="b"/>
            <a:pathLst>
              <a:path w="1066800" h="631952">
                <a:moveTo>
                  <a:pt x="0" y="22352"/>
                </a:moveTo>
                <a:cubicBezTo>
                  <a:pt x="304292" y="11176"/>
                  <a:pt x="608584" y="0"/>
                  <a:pt x="786384" y="101600"/>
                </a:cubicBezTo>
                <a:cubicBezTo>
                  <a:pt x="964184" y="203200"/>
                  <a:pt x="1026160" y="532384"/>
                  <a:pt x="1066800" y="631952"/>
                </a:cubicBezTo>
              </a:path>
            </a:pathLst>
          </a:cu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60" name="직사각형 59"/>
          <p:cNvSpPr/>
          <p:nvPr/>
        </p:nvSpPr>
        <p:spPr>
          <a:xfrm>
            <a:off x="4929190" y="4304544"/>
            <a:ext cx="857256" cy="216000"/>
          </a:xfrm>
          <a:prstGeom prst="rect">
            <a:avLst/>
          </a:prstGeom>
          <a:noFill/>
          <a:ln w="95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defTabSz="957838" fontAlgn="auto">
              <a:lnSpc>
                <a:spcPct val="150000"/>
              </a:lnSpc>
              <a:spcBef>
                <a:spcPts val="0"/>
              </a:spcBef>
              <a:spcAft>
                <a:spcPts val="0"/>
              </a:spcAft>
              <a:defRPr/>
            </a:pPr>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Guam</a:t>
            </a:r>
            <a:endParaRPr lang="en-US" altLang="ko-KR" sz="1400" dirty="0">
              <a:solidFill>
                <a:schemeClr val="tx1">
                  <a:lumMod val="65000"/>
                  <a:lumOff val="35000"/>
                </a:schemeClr>
              </a:solidFill>
              <a:latin typeface="Arial" pitchFamily="34" charset="0"/>
              <a:ea typeface="나눔바른고딕" pitchFamily="50" charset="-127"/>
              <a:cs typeface="Arial" pitchFamily="34" charset="0"/>
            </a:endParaRPr>
          </a:p>
        </p:txBody>
      </p:sp>
      <p:sp>
        <p:nvSpPr>
          <p:cNvPr id="61" name="직사각형 60"/>
          <p:cNvSpPr/>
          <p:nvPr/>
        </p:nvSpPr>
        <p:spPr>
          <a:xfrm>
            <a:off x="1820794" y="3857628"/>
            <a:ext cx="108000" cy="1080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63" name="TextBox 62"/>
          <p:cNvSpPr txBox="1"/>
          <p:nvPr/>
        </p:nvSpPr>
        <p:spPr>
          <a:xfrm>
            <a:off x="1571604" y="3571876"/>
            <a:ext cx="571504" cy="307777"/>
          </a:xfrm>
          <a:prstGeom prst="rect">
            <a:avLst/>
          </a:prstGeom>
          <a:noFill/>
        </p:spPr>
        <p:txBody>
          <a:bodyPr wrap="square" rtlCol="0">
            <a:spAutoFit/>
          </a:bodyPr>
          <a:lstStyle/>
          <a:p>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Iraq</a:t>
            </a:r>
            <a:endParaRPr lang="ko-KR" altLang="en-US" sz="1400" b="1" dirty="0" smtClean="0">
              <a:solidFill>
                <a:schemeClr val="accent1"/>
              </a:solidFill>
              <a:latin typeface="Arial" pitchFamily="34" charset="0"/>
              <a:cs typeface="Arial" pitchFamily="34" charset="0"/>
            </a:endParaRPr>
          </a:p>
        </p:txBody>
      </p:sp>
      <p:sp>
        <p:nvSpPr>
          <p:cNvPr id="50" name="직사각형 49"/>
          <p:cNvSpPr/>
          <p:nvPr/>
        </p:nvSpPr>
        <p:spPr>
          <a:xfrm>
            <a:off x="2000232" y="4000504"/>
            <a:ext cx="108000" cy="108000"/>
          </a:xfrm>
          <a:prstGeom prst="rect">
            <a:avLst/>
          </a:prstGeom>
          <a:solidFill>
            <a:schemeClr val="bg1">
              <a:lumMod val="6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51" name="직사각형 50"/>
          <p:cNvSpPr/>
          <p:nvPr/>
        </p:nvSpPr>
        <p:spPr>
          <a:xfrm>
            <a:off x="1704320" y="4070256"/>
            <a:ext cx="540000" cy="216000"/>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defTabSz="957838">
              <a:lnSpc>
                <a:spcPct val="150000"/>
              </a:lnSpc>
              <a:defRPr/>
            </a:pPr>
            <a:r>
              <a:rPr lang="en-US" altLang="ko-KR" sz="1400" dirty="0" smtClean="0">
                <a:solidFill>
                  <a:schemeClr val="tx1">
                    <a:lumMod val="65000"/>
                    <a:lumOff val="35000"/>
                  </a:schemeClr>
                </a:solidFill>
                <a:latin typeface="Arial" pitchFamily="34" charset="0"/>
                <a:ea typeface="나눔바른고딕" pitchFamily="50" charset="-127"/>
                <a:cs typeface="Arial" pitchFamily="34" charset="0"/>
              </a:rPr>
              <a:t>Kuwait</a:t>
            </a:r>
            <a:endParaRPr lang="en-US" altLang="ko-KR" sz="1400" dirty="0">
              <a:solidFill>
                <a:schemeClr val="tx1">
                  <a:lumMod val="65000"/>
                  <a:lumOff val="35000"/>
                </a:schemeClr>
              </a:solidFill>
              <a:latin typeface="Arial" pitchFamily="34" charset="0"/>
              <a:ea typeface="나눔바른고딕" pitchFamily="50" charset="-127"/>
              <a:cs typeface="Arial" pitchFamily="34" charset="0"/>
            </a:endParaRPr>
          </a:p>
        </p:txBody>
      </p:sp>
      <p:sp>
        <p:nvSpPr>
          <p:cNvPr id="56" name="자유형 55"/>
          <p:cNvSpPr/>
          <p:nvPr/>
        </p:nvSpPr>
        <p:spPr>
          <a:xfrm>
            <a:off x="1940560" y="3525520"/>
            <a:ext cx="1950720" cy="386080"/>
          </a:xfrm>
          <a:custGeom>
            <a:avLst/>
            <a:gdLst>
              <a:gd name="connsiteX0" fmla="*/ 1950720 w 1950720"/>
              <a:gd name="connsiteY0" fmla="*/ 142240 h 386080"/>
              <a:gd name="connsiteX1" fmla="*/ 843280 w 1950720"/>
              <a:gd name="connsiteY1" fmla="*/ 40640 h 386080"/>
              <a:gd name="connsiteX2" fmla="*/ 0 w 1950720"/>
              <a:gd name="connsiteY2" fmla="*/ 386080 h 386080"/>
            </a:gdLst>
            <a:ahLst/>
            <a:cxnLst>
              <a:cxn ang="0">
                <a:pos x="connsiteX0" y="connsiteY0"/>
              </a:cxn>
              <a:cxn ang="0">
                <a:pos x="connsiteX1" y="connsiteY1"/>
              </a:cxn>
              <a:cxn ang="0">
                <a:pos x="connsiteX2" y="connsiteY2"/>
              </a:cxn>
            </a:cxnLst>
            <a:rect l="l" t="t" r="r" b="b"/>
            <a:pathLst>
              <a:path w="1950720" h="386080">
                <a:moveTo>
                  <a:pt x="1950720" y="142240"/>
                </a:moveTo>
                <a:cubicBezTo>
                  <a:pt x="1559560" y="71120"/>
                  <a:pt x="1168400" y="0"/>
                  <a:pt x="843280" y="40640"/>
                </a:cubicBezTo>
                <a:cubicBezTo>
                  <a:pt x="518160" y="81280"/>
                  <a:pt x="108373" y="348827"/>
                  <a:pt x="0" y="386080"/>
                </a:cubicBezTo>
              </a:path>
            </a:pathLst>
          </a:cu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
        <p:nvSpPr>
          <p:cNvPr id="58" name="자유형 57"/>
          <p:cNvSpPr/>
          <p:nvPr/>
        </p:nvSpPr>
        <p:spPr>
          <a:xfrm>
            <a:off x="2113280" y="3705013"/>
            <a:ext cx="1828800" cy="338667"/>
          </a:xfrm>
          <a:custGeom>
            <a:avLst/>
            <a:gdLst>
              <a:gd name="connsiteX0" fmla="*/ 1828800 w 1828800"/>
              <a:gd name="connsiteY0" fmla="*/ 13547 h 338667"/>
              <a:gd name="connsiteX1" fmla="*/ 762000 w 1828800"/>
              <a:gd name="connsiteY1" fmla="*/ 54187 h 338667"/>
              <a:gd name="connsiteX2" fmla="*/ 0 w 1828800"/>
              <a:gd name="connsiteY2" fmla="*/ 338667 h 338667"/>
            </a:gdLst>
            <a:ahLst/>
            <a:cxnLst>
              <a:cxn ang="0">
                <a:pos x="connsiteX0" y="connsiteY0"/>
              </a:cxn>
              <a:cxn ang="0">
                <a:pos x="connsiteX1" y="connsiteY1"/>
              </a:cxn>
              <a:cxn ang="0">
                <a:pos x="connsiteX2" y="connsiteY2"/>
              </a:cxn>
            </a:cxnLst>
            <a:rect l="l" t="t" r="r" b="b"/>
            <a:pathLst>
              <a:path w="1828800" h="338667">
                <a:moveTo>
                  <a:pt x="1828800" y="13547"/>
                </a:moveTo>
                <a:cubicBezTo>
                  <a:pt x="1447800" y="6773"/>
                  <a:pt x="1066800" y="0"/>
                  <a:pt x="762000" y="54187"/>
                </a:cubicBezTo>
                <a:cubicBezTo>
                  <a:pt x="457200" y="108374"/>
                  <a:pt x="89747" y="303107"/>
                  <a:pt x="0" y="338667"/>
                </a:cubicBezTo>
              </a:path>
            </a:pathLst>
          </a:custGeom>
          <a:ln w="9525">
            <a:solidFill>
              <a:schemeClr val="accent6">
                <a:lumMod val="7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ko-KR" alt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ctrTitle"/>
          </p:nvPr>
        </p:nvSpPr>
        <p:spPr>
          <a:xfrm>
            <a:off x="250825" y="44450"/>
            <a:ext cx="7772400" cy="500066"/>
          </a:xfrm>
        </p:spPr>
        <p:txBody>
          <a:bodyPr>
            <a:normAutofit fontScale="90000"/>
          </a:bodyPr>
          <a:lstStyle/>
          <a:p>
            <a:r>
              <a:rPr lang="en-US" altLang="ko-KR" sz="2800" b="1" dirty="0" smtClean="0">
                <a:solidFill>
                  <a:schemeClr val="accent1"/>
                </a:solidFill>
                <a:latin typeface="Arial" pitchFamily="34" charset="0"/>
                <a:ea typeface="HY그래픽" pitchFamily="18" charset="-127"/>
                <a:cs typeface="Arial" pitchFamily="34" charset="0"/>
              </a:rPr>
              <a:t>Experience &gt; BIM </a:t>
            </a:r>
            <a:endParaRPr lang="ko-KR" altLang="en-US" sz="2800" b="1" dirty="0">
              <a:solidFill>
                <a:schemeClr val="accent1"/>
              </a:solidFill>
              <a:latin typeface="Arial" pitchFamily="34" charset="0"/>
              <a:ea typeface="+mn-ea"/>
              <a:cs typeface="Arial" pitchFamily="34" charset="0"/>
            </a:endParaRPr>
          </a:p>
        </p:txBody>
      </p:sp>
      <p:sp>
        <p:nvSpPr>
          <p:cNvPr id="3" name="TextBox 2"/>
          <p:cNvSpPr txBox="1"/>
          <p:nvPr/>
        </p:nvSpPr>
        <p:spPr>
          <a:xfrm>
            <a:off x="250825" y="692150"/>
            <a:ext cx="8642350" cy="830997"/>
          </a:xfrm>
          <a:prstGeom prst="rect">
            <a:avLst/>
          </a:prstGeom>
          <a:noFill/>
        </p:spPr>
        <p:txBody>
          <a:bodyPr wrap="square" rtlCol="0">
            <a:spAutoFit/>
          </a:bodyPr>
          <a:lstStyle/>
          <a:p>
            <a:pPr lvl="0" algn="ctr"/>
            <a:r>
              <a:rPr lang="en-US" altLang="ko-KR" sz="2400" b="1" dirty="0" smtClean="0">
                <a:solidFill>
                  <a:schemeClr val="accent1"/>
                </a:solidFill>
                <a:latin typeface="Arial" pitchFamily="34" charset="0"/>
                <a:cs typeface="Arial" pitchFamily="34" charset="0"/>
              </a:rPr>
              <a:t>BIM based Production Management system </a:t>
            </a:r>
          </a:p>
          <a:p>
            <a:pPr lvl="0" algn="ctr"/>
            <a:r>
              <a:rPr lang="en-US" altLang="ko-KR" sz="2400" b="1" dirty="0" smtClean="0">
                <a:solidFill>
                  <a:schemeClr val="accent1"/>
                </a:solidFill>
                <a:latin typeface="Arial" pitchFamily="34" charset="0"/>
                <a:cs typeface="Arial" pitchFamily="34" charset="0"/>
              </a:rPr>
              <a:t>sharing information, but ... ... ...</a:t>
            </a:r>
            <a:endParaRPr lang="ko-KR" altLang="en-US" sz="2400" b="1" dirty="0" smtClean="0">
              <a:solidFill>
                <a:schemeClr val="accent1"/>
              </a:solidFill>
              <a:latin typeface="Arial" pitchFamily="34" charset="0"/>
              <a:cs typeface="Arial" pitchFamily="34" charset="0"/>
            </a:endParaRPr>
          </a:p>
        </p:txBody>
      </p:sp>
      <p:pic>
        <p:nvPicPr>
          <p:cNvPr id="44" name="Picture 2" descr="C:\Users\NT900X3G\Downloads\factory.png"/>
          <p:cNvPicPr>
            <a:picLocks noChangeAspect="1" noChangeArrowheads="1"/>
          </p:cNvPicPr>
          <p:nvPr/>
        </p:nvPicPr>
        <p:blipFill>
          <a:blip r:embed="rId3" cstate="print"/>
          <a:srcRect/>
          <a:stretch>
            <a:fillRect/>
          </a:stretch>
        </p:blipFill>
        <p:spPr bwMode="auto">
          <a:xfrm>
            <a:off x="3857620" y="5000636"/>
            <a:ext cx="1285884" cy="1285884"/>
          </a:xfrm>
          <a:prstGeom prst="rect">
            <a:avLst/>
          </a:prstGeom>
          <a:solidFill>
            <a:schemeClr val="accent1">
              <a:lumMod val="20000"/>
              <a:lumOff val="80000"/>
            </a:schemeClr>
          </a:solidFill>
        </p:spPr>
      </p:pic>
      <p:sp>
        <p:nvSpPr>
          <p:cNvPr id="47" name="순서도: 데이터 46"/>
          <p:cNvSpPr/>
          <p:nvPr/>
        </p:nvSpPr>
        <p:spPr>
          <a:xfrm>
            <a:off x="886958" y="3203111"/>
            <a:ext cx="7471256" cy="1284798"/>
          </a:xfrm>
          <a:prstGeom prst="flowChartInputOutput">
            <a:avLst/>
          </a:prstGeom>
          <a:solidFill>
            <a:schemeClr val="bg1">
              <a:lumMod val="7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48" name="TextBox 47"/>
          <p:cNvSpPr txBox="1"/>
          <p:nvPr/>
        </p:nvSpPr>
        <p:spPr>
          <a:xfrm>
            <a:off x="3829450" y="4163448"/>
            <a:ext cx="846934" cy="338554"/>
          </a:xfrm>
          <a:prstGeom prst="rect">
            <a:avLst/>
          </a:prstGeom>
          <a:noFill/>
        </p:spPr>
        <p:txBody>
          <a:bodyPr wrap="square" rtlCol="0">
            <a:spAutoFit/>
          </a:bodyPr>
          <a:lstStyle/>
          <a:p>
            <a:pPr algn="ctr"/>
            <a:r>
              <a:rPr lang="en-US" altLang="ko-KR" sz="1600" dirty="0" smtClean="0">
                <a:latin typeface="Arial" pitchFamily="34" charset="0"/>
                <a:cs typeface="Arial" pitchFamily="34" charset="0"/>
              </a:rPr>
              <a:t>BIM</a:t>
            </a:r>
            <a:endParaRPr lang="ko-KR" altLang="en-US" sz="1600" dirty="0" smtClean="0">
              <a:latin typeface="Arial" pitchFamily="34" charset="0"/>
              <a:cs typeface="Arial" pitchFamily="34" charset="0"/>
            </a:endParaRPr>
          </a:p>
        </p:txBody>
      </p:sp>
      <p:pic>
        <p:nvPicPr>
          <p:cNvPr id="5" name="Picture 2"/>
          <p:cNvPicPr>
            <a:picLocks noChangeAspect="1" noChangeArrowheads="1"/>
          </p:cNvPicPr>
          <p:nvPr/>
        </p:nvPicPr>
        <p:blipFill>
          <a:blip r:embed="rId4"/>
          <a:srcRect/>
          <a:stretch>
            <a:fillRect/>
          </a:stretch>
        </p:blipFill>
        <p:spPr bwMode="auto">
          <a:xfrm>
            <a:off x="3500430" y="3571876"/>
            <a:ext cx="1504974" cy="386304"/>
          </a:xfrm>
          <a:prstGeom prst="rect">
            <a:avLst/>
          </a:prstGeom>
          <a:noFill/>
          <a:ln w="9525">
            <a:noFill/>
            <a:miter lim="800000"/>
            <a:headEnd/>
            <a:tailEnd/>
          </a:ln>
          <a:effectLst/>
        </p:spPr>
      </p:pic>
      <p:cxnSp>
        <p:nvCxnSpPr>
          <p:cNvPr id="113" name="꺾인 연결선 112"/>
          <p:cNvCxnSpPr>
            <a:stCxn id="202" idx="2"/>
            <a:endCxn id="44" idx="1"/>
          </p:cNvCxnSpPr>
          <p:nvPr/>
        </p:nvCxnSpPr>
        <p:spPr>
          <a:xfrm rot="16200000" flipH="1">
            <a:off x="2394546" y="4180504"/>
            <a:ext cx="1500198" cy="1425950"/>
          </a:xfrm>
          <a:prstGeom prst="bentConnector2">
            <a:avLst/>
          </a:prstGeom>
          <a:ln w="19050">
            <a:headEnd type="triangle" w="lg" len="sm"/>
            <a:tailEnd type="triangle" w="lg" len="sm"/>
          </a:ln>
        </p:spPr>
        <p:style>
          <a:lnRef idx="1">
            <a:schemeClr val="accent1"/>
          </a:lnRef>
          <a:fillRef idx="0">
            <a:schemeClr val="accent1"/>
          </a:fillRef>
          <a:effectRef idx="0">
            <a:schemeClr val="accent1"/>
          </a:effectRef>
          <a:fontRef idx="minor">
            <a:schemeClr val="tx1"/>
          </a:fontRef>
        </p:style>
      </p:cxnSp>
      <p:cxnSp>
        <p:nvCxnSpPr>
          <p:cNvPr id="115" name="꺾인 연결선 112"/>
          <p:cNvCxnSpPr>
            <a:stCxn id="125" idx="3"/>
            <a:endCxn id="44" idx="3"/>
          </p:cNvCxnSpPr>
          <p:nvPr/>
        </p:nvCxnSpPr>
        <p:spPr>
          <a:xfrm flipH="1">
            <a:off x="5143504" y="3673309"/>
            <a:ext cx="1000132" cy="1970269"/>
          </a:xfrm>
          <a:prstGeom prst="bentConnector3">
            <a:avLst>
              <a:gd name="adj1" fmla="val -80385"/>
            </a:avLst>
          </a:prstGeom>
          <a:ln w="19050">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123" name="TextBox 122"/>
          <p:cNvSpPr txBox="1"/>
          <p:nvPr/>
        </p:nvSpPr>
        <p:spPr>
          <a:xfrm>
            <a:off x="5013790" y="3660126"/>
            <a:ext cx="1935732" cy="738664"/>
          </a:xfrm>
          <a:prstGeom prst="rect">
            <a:avLst/>
          </a:prstGeom>
          <a:noFill/>
        </p:spPr>
        <p:txBody>
          <a:bodyPr wrap="square" rtlCol="0">
            <a:spAutoFit/>
          </a:bodyPr>
          <a:lstStyle/>
          <a:p>
            <a:pPr algn="r"/>
            <a:r>
              <a:rPr lang="en-US" altLang="ko-KR" sz="1400" b="1" dirty="0" smtClean="0">
                <a:solidFill>
                  <a:schemeClr val="accent1"/>
                </a:solidFill>
                <a:latin typeface="Arial" pitchFamily="34" charset="0"/>
                <a:cs typeface="Arial" pitchFamily="34" charset="0"/>
              </a:rPr>
              <a:t>Integrate</a:t>
            </a:r>
          </a:p>
          <a:p>
            <a:pPr algn="r"/>
            <a:r>
              <a:rPr lang="en-US" altLang="ko-KR" sz="1400" b="1" dirty="0" smtClean="0">
                <a:solidFill>
                  <a:schemeClr val="accent1"/>
                </a:solidFill>
                <a:latin typeface="Arial" pitchFamily="34" charset="0"/>
                <a:cs typeface="Arial" pitchFamily="34" charset="0"/>
              </a:rPr>
              <a:t>Production System</a:t>
            </a:r>
          </a:p>
          <a:p>
            <a:pPr algn="r"/>
            <a:r>
              <a:rPr lang="en-US" altLang="ko-KR" sz="1400" b="1" dirty="0" smtClean="0">
                <a:solidFill>
                  <a:schemeClr val="accent1"/>
                </a:solidFill>
                <a:latin typeface="Arial" pitchFamily="34" charset="0"/>
                <a:cs typeface="Arial" pitchFamily="34" charset="0"/>
              </a:rPr>
              <a:t>with Trimble S/W</a:t>
            </a:r>
            <a:endParaRPr lang="ko-KR" altLang="en-US" sz="1400" b="1" dirty="0" err="1" smtClean="0">
              <a:solidFill>
                <a:schemeClr val="accent1"/>
              </a:solidFill>
              <a:latin typeface="Arial" pitchFamily="34" charset="0"/>
              <a:cs typeface="Arial" pitchFamily="34" charset="0"/>
            </a:endParaRPr>
          </a:p>
        </p:txBody>
      </p:sp>
      <p:sp>
        <p:nvSpPr>
          <p:cNvPr id="125" name="직사각형 124"/>
          <p:cNvSpPr/>
          <p:nvPr/>
        </p:nvSpPr>
        <p:spPr>
          <a:xfrm>
            <a:off x="5857884" y="3566152"/>
            <a:ext cx="285752" cy="2143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
        <p:nvSpPr>
          <p:cNvPr id="187" name="직사각형 186"/>
          <p:cNvSpPr/>
          <p:nvPr/>
        </p:nvSpPr>
        <p:spPr>
          <a:xfrm>
            <a:off x="1214414" y="2106941"/>
            <a:ext cx="2714644" cy="828000"/>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latin typeface="Arial" pitchFamily="34" charset="0"/>
              <a:cs typeface="Arial" pitchFamily="34" charset="0"/>
            </a:endParaRPr>
          </a:p>
        </p:txBody>
      </p:sp>
      <p:sp>
        <p:nvSpPr>
          <p:cNvPr id="188" name="TextBox 187"/>
          <p:cNvSpPr txBox="1"/>
          <p:nvPr/>
        </p:nvSpPr>
        <p:spPr>
          <a:xfrm>
            <a:off x="1285852" y="2120504"/>
            <a:ext cx="2571768" cy="338554"/>
          </a:xfrm>
          <a:prstGeom prst="rect">
            <a:avLst/>
          </a:prstGeom>
          <a:noFill/>
        </p:spPr>
        <p:txBody>
          <a:bodyPr wrap="square" rtlCol="0">
            <a:spAutoFit/>
          </a:bodyPr>
          <a:lstStyle/>
          <a:p>
            <a:pPr algn="ctr"/>
            <a:r>
              <a:rPr lang="en-US" altLang="ko-KR" sz="1600" b="1" dirty="0" smtClean="0">
                <a:solidFill>
                  <a:schemeClr val="accent1"/>
                </a:solidFill>
                <a:latin typeface="Arial" pitchFamily="34" charset="0"/>
                <a:cs typeface="Arial" pitchFamily="34" charset="0"/>
              </a:rPr>
              <a:t>BIM model API S/W</a:t>
            </a:r>
            <a:endParaRPr lang="ko-KR" altLang="en-US" sz="1600" b="1" dirty="0" err="1" smtClean="0">
              <a:solidFill>
                <a:schemeClr val="accent1"/>
              </a:solidFill>
              <a:latin typeface="Arial" pitchFamily="34" charset="0"/>
              <a:cs typeface="Arial" pitchFamily="34" charset="0"/>
            </a:endParaRPr>
          </a:p>
        </p:txBody>
      </p:sp>
      <p:pic>
        <p:nvPicPr>
          <p:cNvPr id="189" name="Picture 3" descr="C:\Users\NT900X3G\Desktop\home.png"/>
          <p:cNvPicPr>
            <a:picLocks noChangeAspect="1" noChangeArrowheads="1"/>
          </p:cNvPicPr>
          <p:nvPr/>
        </p:nvPicPr>
        <p:blipFill>
          <a:blip r:embed="rId5" cstate="print"/>
          <a:srcRect/>
          <a:stretch>
            <a:fillRect/>
          </a:stretch>
        </p:blipFill>
        <p:spPr bwMode="auto">
          <a:xfrm>
            <a:off x="1357290" y="2428868"/>
            <a:ext cx="324000" cy="324000"/>
          </a:xfrm>
          <a:prstGeom prst="rect">
            <a:avLst/>
          </a:prstGeom>
          <a:noFill/>
        </p:spPr>
      </p:pic>
      <p:cxnSp>
        <p:nvCxnSpPr>
          <p:cNvPr id="147" name="직선 화살표 연결선 146"/>
          <p:cNvCxnSpPr>
            <a:stCxn id="202" idx="0"/>
            <a:endCxn id="189" idx="2"/>
          </p:cNvCxnSpPr>
          <p:nvPr/>
        </p:nvCxnSpPr>
        <p:spPr>
          <a:xfrm rot="16200000" flipV="1">
            <a:off x="1424224" y="2847934"/>
            <a:ext cx="1102512" cy="912380"/>
          </a:xfrm>
          <a:prstGeom prst="straightConnector1">
            <a:avLst/>
          </a:prstGeom>
          <a:ln w="6350">
            <a:headEnd type="triangle" w="sm" len="med"/>
            <a:tailEnd type="none" w="lg" len="sm"/>
          </a:ln>
        </p:spPr>
        <p:style>
          <a:lnRef idx="1">
            <a:schemeClr val="accent1"/>
          </a:lnRef>
          <a:fillRef idx="0">
            <a:schemeClr val="accent1"/>
          </a:fillRef>
          <a:effectRef idx="0">
            <a:schemeClr val="accent1"/>
          </a:effectRef>
          <a:fontRef idx="minor">
            <a:schemeClr val="tx1"/>
          </a:fontRef>
        </p:style>
      </p:cxnSp>
      <p:pic>
        <p:nvPicPr>
          <p:cNvPr id="192" name="Picture 3" descr="C:\Users\NT900X3G\Desktop\home.png"/>
          <p:cNvPicPr>
            <a:picLocks noChangeAspect="1" noChangeArrowheads="1"/>
          </p:cNvPicPr>
          <p:nvPr/>
        </p:nvPicPr>
        <p:blipFill>
          <a:blip r:embed="rId5" cstate="print"/>
          <a:srcRect/>
          <a:stretch>
            <a:fillRect/>
          </a:stretch>
        </p:blipFill>
        <p:spPr bwMode="auto">
          <a:xfrm>
            <a:off x="2319174" y="2523994"/>
            <a:ext cx="324000" cy="324000"/>
          </a:xfrm>
          <a:prstGeom prst="rect">
            <a:avLst/>
          </a:prstGeom>
          <a:noFill/>
        </p:spPr>
      </p:pic>
      <p:cxnSp>
        <p:nvCxnSpPr>
          <p:cNvPr id="193" name="직선 화살표 연결선 192"/>
          <p:cNvCxnSpPr>
            <a:stCxn id="202" idx="0"/>
            <a:endCxn id="192" idx="2"/>
          </p:cNvCxnSpPr>
          <p:nvPr/>
        </p:nvCxnSpPr>
        <p:spPr>
          <a:xfrm rot="5400000" flipH="1" flipV="1">
            <a:off x="1952729" y="3326935"/>
            <a:ext cx="1007386" cy="49504"/>
          </a:xfrm>
          <a:prstGeom prst="straightConnector1">
            <a:avLst/>
          </a:prstGeom>
          <a:ln w="6350">
            <a:headEnd type="triangle" w="sm" len="med"/>
            <a:tailEnd type="none" w="lg" len="sm"/>
          </a:ln>
        </p:spPr>
        <p:style>
          <a:lnRef idx="1">
            <a:schemeClr val="accent1"/>
          </a:lnRef>
          <a:fillRef idx="0">
            <a:schemeClr val="accent1"/>
          </a:fillRef>
          <a:effectRef idx="0">
            <a:schemeClr val="accent1"/>
          </a:effectRef>
          <a:fontRef idx="minor">
            <a:schemeClr val="tx1"/>
          </a:fontRef>
        </p:style>
      </p:cxnSp>
      <p:sp>
        <p:nvSpPr>
          <p:cNvPr id="202" name="직사각형 201"/>
          <p:cNvSpPr/>
          <p:nvPr/>
        </p:nvSpPr>
        <p:spPr>
          <a:xfrm>
            <a:off x="2071670" y="3855380"/>
            <a:ext cx="720000" cy="288000"/>
          </a:xfrm>
          <a:prstGeom prst="rect">
            <a:avLst/>
          </a:prstGeom>
          <a:solidFill>
            <a:schemeClr val="bg1">
              <a:lumMod val="85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dirty="0" smtClean="0">
                <a:solidFill>
                  <a:schemeClr val="tx1">
                    <a:lumMod val="85000"/>
                    <a:lumOff val="15000"/>
                  </a:schemeClr>
                </a:solidFill>
              </a:rPr>
              <a:t>PJT</a:t>
            </a:r>
            <a:endParaRPr lang="ko-KR" altLang="en-US" sz="1600" dirty="0">
              <a:solidFill>
                <a:schemeClr val="tx1">
                  <a:lumMod val="85000"/>
                  <a:lumOff val="15000"/>
                </a:schemeClr>
              </a:solidFill>
            </a:endParaRPr>
          </a:p>
        </p:txBody>
      </p:sp>
      <p:sp>
        <p:nvSpPr>
          <p:cNvPr id="205" name="TextBox 204"/>
          <p:cNvSpPr txBox="1"/>
          <p:nvPr/>
        </p:nvSpPr>
        <p:spPr>
          <a:xfrm>
            <a:off x="1224208" y="4856800"/>
            <a:ext cx="2428892" cy="307777"/>
          </a:xfrm>
          <a:prstGeom prst="rect">
            <a:avLst/>
          </a:prstGeom>
          <a:solidFill>
            <a:schemeClr val="accent1">
              <a:lumMod val="20000"/>
              <a:lumOff val="80000"/>
            </a:schemeClr>
          </a:solidFill>
        </p:spPr>
        <p:txBody>
          <a:bodyPr wrap="square" rtlCol="0">
            <a:spAutoFit/>
          </a:bodyPr>
          <a:lstStyle/>
          <a:p>
            <a:pPr algn="ctr"/>
            <a:r>
              <a:rPr lang="en-US" altLang="ko-KR" sz="1400" b="1" dirty="0" smtClean="0">
                <a:solidFill>
                  <a:schemeClr val="accent1"/>
                </a:solidFill>
                <a:latin typeface="Arial" pitchFamily="34" charset="0"/>
                <a:cs typeface="Arial" pitchFamily="34" charset="0"/>
              </a:rPr>
              <a:t>Production Information</a:t>
            </a:r>
            <a:endParaRPr lang="ko-KR" altLang="en-US" sz="1400" b="1" dirty="0" err="1" smtClean="0">
              <a:solidFill>
                <a:schemeClr val="accent1"/>
              </a:solidFill>
              <a:latin typeface="Arial" pitchFamily="34" charset="0"/>
              <a:cs typeface="Arial" pitchFamily="34" charset="0"/>
            </a:endParaRPr>
          </a:p>
        </p:txBody>
      </p:sp>
      <p:pic>
        <p:nvPicPr>
          <p:cNvPr id="206" name="Picture 2" descr="C:\Users\NT900X3G\Downloads\avatar.png"/>
          <p:cNvPicPr>
            <a:picLocks noChangeAspect="1" noChangeArrowheads="1"/>
          </p:cNvPicPr>
          <p:nvPr/>
        </p:nvPicPr>
        <p:blipFill>
          <a:blip r:embed="rId6" cstate="print"/>
          <a:srcRect/>
          <a:stretch>
            <a:fillRect/>
          </a:stretch>
        </p:blipFill>
        <p:spPr bwMode="auto">
          <a:xfrm>
            <a:off x="3448619" y="2500306"/>
            <a:ext cx="324000" cy="324000"/>
          </a:xfrm>
          <a:prstGeom prst="rect">
            <a:avLst/>
          </a:prstGeom>
          <a:noFill/>
        </p:spPr>
      </p:pic>
      <p:cxnSp>
        <p:nvCxnSpPr>
          <p:cNvPr id="207" name="직선 화살표 연결선 206"/>
          <p:cNvCxnSpPr>
            <a:stCxn id="202" idx="0"/>
            <a:endCxn id="206" idx="2"/>
          </p:cNvCxnSpPr>
          <p:nvPr/>
        </p:nvCxnSpPr>
        <p:spPr>
          <a:xfrm rot="5400000" flipH="1" flipV="1">
            <a:off x="2505607" y="2750369"/>
            <a:ext cx="1031074" cy="1178949"/>
          </a:xfrm>
          <a:prstGeom prst="straightConnector1">
            <a:avLst/>
          </a:prstGeom>
          <a:ln w="6350">
            <a:headEnd type="triangle" w="sm" len="med"/>
            <a:tailEnd type="none" w="lg" len="sm"/>
          </a:ln>
        </p:spPr>
        <p:style>
          <a:lnRef idx="1">
            <a:schemeClr val="accent1"/>
          </a:lnRef>
          <a:fillRef idx="0">
            <a:schemeClr val="accent1"/>
          </a:fillRef>
          <a:effectRef idx="0">
            <a:schemeClr val="accent1"/>
          </a:effectRef>
          <a:fontRef idx="minor">
            <a:schemeClr val="tx1"/>
          </a:fontRef>
        </p:style>
      </p:cxnSp>
      <p:sp>
        <p:nvSpPr>
          <p:cNvPr id="245" name="직사각형 244"/>
          <p:cNvSpPr/>
          <p:nvPr/>
        </p:nvSpPr>
        <p:spPr>
          <a:xfrm>
            <a:off x="6608807" y="1628776"/>
            <a:ext cx="2284368" cy="442902"/>
          </a:xfrm>
          <a:prstGeom prst="rect">
            <a:avLst/>
          </a:prstGeom>
          <a:solidFill>
            <a:schemeClr val="accent1">
              <a:lumMod val="20000"/>
              <a:lumOff val="80000"/>
            </a:schemeClr>
          </a:solid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ko-KR" sz="1600" b="1" dirty="0" err="1" smtClean="0">
                <a:solidFill>
                  <a:schemeClr val="accent1"/>
                </a:solidFill>
                <a:latin typeface="Arial" pitchFamily="34" charset="0"/>
                <a:cs typeface="Arial" pitchFamily="34" charset="0"/>
              </a:rPr>
              <a:t>Daehan’s</a:t>
            </a:r>
            <a:r>
              <a:rPr lang="en-US" altLang="ko-KR" sz="1600" b="1" dirty="0" smtClean="0">
                <a:solidFill>
                  <a:schemeClr val="accent1"/>
                </a:solidFill>
                <a:latin typeface="Arial" pitchFamily="34" charset="0"/>
                <a:cs typeface="Arial" pitchFamily="34" charset="0"/>
              </a:rPr>
              <a:t> Premise</a:t>
            </a:r>
            <a:endParaRPr lang="ko-KR" altLang="en-US" sz="1600" b="1" dirty="0">
              <a:solidFill>
                <a:schemeClr val="accent1"/>
              </a:solidFill>
              <a:latin typeface="Arial" pitchFamily="34" charset="0"/>
              <a:cs typeface="Arial" pitchFamily="34" charset="0"/>
            </a:endParaRPr>
          </a:p>
        </p:txBody>
      </p:sp>
      <p:pic>
        <p:nvPicPr>
          <p:cNvPr id="247" name="Picture 3" descr="C:\Users\NT900X3G\Desktop\home.png"/>
          <p:cNvPicPr>
            <a:picLocks noChangeAspect="1" noChangeArrowheads="1"/>
          </p:cNvPicPr>
          <p:nvPr/>
        </p:nvPicPr>
        <p:blipFill>
          <a:blip r:embed="rId5" cstate="print"/>
          <a:srcRect/>
          <a:stretch>
            <a:fillRect/>
          </a:stretch>
        </p:blipFill>
        <p:spPr bwMode="auto">
          <a:xfrm>
            <a:off x="4712066" y="1857364"/>
            <a:ext cx="360000" cy="360000"/>
          </a:xfrm>
          <a:prstGeom prst="rect">
            <a:avLst/>
          </a:prstGeom>
          <a:noFill/>
        </p:spPr>
      </p:pic>
      <p:cxnSp>
        <p:nvCxnSpPr>
          <p:cNvPr id="248" name="직선 화살표 연결선 247"/>
          <p:cNvCxnSpPr>
            <a:endCxn id="247" idx="2"/>
          </p:cNvCxnSpPr>
          <p:nvPr/>
        </p:nvCxnSpPr>
        <p:spPr>
          <a:xfrm rot="5400000" flipH="1" flipV="1">
            <a:off x="4102058" y="2613059"/>
            <a:ext cx="1185702" cy="394313"/>
          </a:xfrm>
          <a:prstGeom prst="straightConnector1">
            <a:avLst/>
          </a:prstGeom>
          <a:ln w="6350">
            <a:headEnd type="triangle" w="sm" len="med"/>
            <a:tailEnd type="none" w="lg" len="sm"/>
          </a:ln>
        </p:spPr>
        <p:style>
          <a:lnRef idx="1">
            <a:schemeClr val="accent1"/>
          </a:lnRef>
          <a:fillRef idx="0">
            <a:schemeClr val="accent1"/>
          </a:fillRef>
          <a:effectRef idx="0">
            <a:schemeClr val="accent1"/>
          </a:effectRef>
          <a:fontRef idx="minor">
            <a:schemeClr val="tx1"/>
          </a:fontRef>
        </p:style>
      </p:cxnSp>
      <p:pic>
        <p:nvPicPr>
          <p:cNvPr id="249" name="Picture 2" descr="C:\Users\NT900X3G\Downloads\avatar.png"/>
          <p:cNvPicPr>
            <a:picLocks noChangeAspect="1" noChangeArrowheads="1"/>
          </p:cNvPicPr>
          <p:nvPr/>
        </p:nvPicPr>
        <p:blipFill>
          <a:blip r:embed="rId6" cstate="print"/>
          <a:srcRect/>
          <a:stretch>
            <a:fillRect/>
          </a:stretch>
        </p:blipFill>
        <p:spPr bwMode="auto">
          <a:xfrm>
            <a:off x="5701445" y="2073925"/>
            <a:ext cx="360000" cy="360000"/>
          </a:xfrm>
          <a:prstGeom prst="rect">
            <a:avLst/>
          </a:prstGeom>
          <a:noFill/>
        </p:spPr>
      </p:pic>
      <p:cxnSp>
        <p:nvCxnSpPr>
          <p:cNvPr id="250" name="직선 화살표 연결선 249"/>
          <p:cNvCxnSpPr>
            <a:endCxn id="249" idx="2"/>
          </p:cNvCxnSpPr>
          <p:nvPr/>
        </p:nvCxnSpPr>
        <p:spPr>
          <a:xfrm rot="5400000" flipH="1" flipV="1">
            <a:off x="5014937" y="2776807"/>
            <a:ext cx="1209389" cy="523627"/>
          </a:xfrm>
          <a:prstGeom prst="straightConnector1">
            <a:avLst/>
          </a:prstGeom>
          <a:ln w="6350">
            <a:headEnd type="triangle" w="sm" len="med"/>
            <a:tailEnd type="none" w="lg" len="sm"/>
          </a:ln>
        </p:spPr>
        <p:style>
          <a:lnRef idx="1">
            <a:schemeClr val="accent1"/>
          </a:lnRef>
          <a:fillRef idx="0">
            <a:schemeClr val="accent1"/>
          </a:fillRef>
          <a:effectRef idx="0">
            <a:schemeClr val="accent1"/>
          </a:effectRef>
          <a:fontRef idx="minor">
            <a:schemeClr val="tx1"/>
          </a:fontRef>
        </p:style>
      </p:cxnSp>
      <p:pic>
        <p:nvPicPr>
          <p:cNvPr id="255" name="Picture 3" descr="C:\Users\NT900X3G\Desktop\home.png"/>
          <p:cNvPicPr>
            <a:picLocks noChangeAspect="1" noChangeArrowheads="1"/>
          </p:cNvPicPr>
          <p:nvPr/>
        </p:nvPicPr>
        <p:blipFill>
          <a:blip r:embed="rId5" cstate="print"/>
          <a:srcRect/>
          <a:stretch>
            <a:fillRect/>
          </a:stretch>
        </p:blipFill>
        <p:spPr bwMode="auto">
          <a:xfrm>
            <a:off x="6715140" y="2214554"/>
            <a:ext cx="324000" cy="324000"/>
          </a:xfrm>
          <a:prstGeom prst="rect">
            <a:avLst/>
          </a:prstGeom>
          <a:noFill/>
        </p:spPr>
      </p:pic>
      <p:cxnSp>
        <p:nvCxnSpPr>
          <p:cNvPr id="256" name="직선 화살표 연결선 255"/>
          <p:cNvCxnSpPr>
            <a:endCxn id="255" idx="2"/>
          </p:cNvCxnSpPr>
          <p:nvPr/>
        </p:nvCxnSpPr>
        <p:spPr>
          <a:xfrm rot="5400000" flipH="1" flipV="1">
            <a:off x="6386636" y="2938496"/>
            <a:ext cx="890446" cy="90562"/>
          </a:xfrm>
          <a:prstGeom prst="straightConnector1">
            <a:avLst/>
          </a:prstGeom>
          <a:ln w="6350">
            <a:headEnd type="triangle" w="sm" len="med"/>
            <a:tailEnd type="none" w="lg" len="sm"/>
          </a:ln>
        </p:spPr>
        <p:style>
          <a:lnRef idx="1">
            <a:schemeClr val="accent1"/>
          </a:lnRef>
          <a:fillRef idx="0">
            <a:schemeClr val="accent1"/>
          </a:fillRef>
          <a:effectRef idx="0">
            <a:schemeClr val="accent1"/>
          </a:effectRef>
          <a:fontRef idx="minor">
            <a:schemeClr val="tx1"/>
          </a:fontRef>
        </p:style>
      </p:cxnSp>
      <p:cxnSp>
        <p:nvCxnSpPr>
          <p:cNvPr id="261" name="꺾인 연결선 112"/>
          <p:cNvCxnSpPr>
            <a:stCxn id="187" idx="1"/>
            <a:endCxn id="265" idx="1"/>
          </p:cNvCxnSpPr>
          <p:nvPr/>
        </p:nvCxnSpPr>
        <p:spPr>
          <a:xfrm rot="10800000" flipH="1" flipV="1">
            <a:off x="1214414" y="2520941"/>
            <a:ext cx="2632932" cy="3505752"/>
          </a:xfrm>
          <a:prstGeom prst="bentConnector3">
            <a:avLst>
              <a:gd name="adj1" fmla="val -22340"/>
            </a:avLst>
          </a:prstGeom>
          <a:ln w="19050">
            <a:prstDash val="sysDash"/>
            <a:headEnd type="triangle" w="lg" len="sm"/>
            <a:tailEnd type="triangle" w="lg" len="sm"/>
          </a:ln>
        </p:spPr>
        <p:style>
          <a:lnRef idx="1">
            <a:schemeClr val="accent1"/>
          </a:lnRef>
          <a:fillRef idx="0">
            <a:schemeClr val="accent1"/>
          </a:fillRef>
          <a:effectRef idx="0">
            <a:schemeClr val="accent1"/>
          </a:effectRef>
          <a:fontRef idx="minor">
            <a:schemeClr val="tx1"/>
          </a:fontRef>
        </p:style>
      </p:cxnSp>
      <p:sp>
        <p:nvSpPr>
          <p:cNvPr id="265" name="직사각형 264"/>
          <p:cNvSpPr/>
          <p:nvPr/>
        </p:nvSpPr>
        <p:spPr>
          <a:xfrm>
            <a:off x="3847346" y="5919536"/>
            <a:ext cx="285752" cy="214314"/>
          </a:xfrm>
          <a:prstGeom prst="rect">
            <a:avLst/>
          </a:prstGeom>
          <a:noFill/>
          <a:ln w="952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1600" dirty="0">
              <a:solidFill>
                <a:schemeClr val="tx1">
                  <a:lumMod val="85000"/>
                  <a:lumOff val="15000"/>
                </a:schemeClr>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lumMod val="20000"/>
            <a:lumOff val="80000"/>
          </a:schemeClr>
        </a:solidFill>
        <a:ln w="9525">
          <a:noFill/>
        </a:ln>
      </a:spPr>
      <a:bodyPr rtlCol="0" anchor="ctr"/>
      <a:lstStyle>
        <a:defPPr algn="ctr">
          <a:defRPr sz="2800" b="1" dirty="0" smtClean="0">
            <a:solidFill>
              <a:schemeClr val="tx1">
                <a:lumMod val="65000"/>
                <a:lumOff val="35000"/>
              </a:schemeClr>
            </a:solidFill>
            <a:latin typeface="Arial" pitchFamily="34" charset="0"/>
            <a:cs typeface="Arial"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z="2400" b="1" dirty="0" err="1" smtClean="0">
            <a:solidFill>
              <a:schemeClr val="accent1"/>
            </a:solidFill>
            <a:latin typeface="Arial" pitchFamily="34" charset="0"/>
            <a:cs typeface="Arial" pitchFamily="34" charset="0"/>
          </a:defRPr>
        </a:defPPr>
      </a:lstStyle>
    </a:txDef>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7785</TotalTime>
  <Words>1808</Words>
  <Application>Microsoft Office PowerPoint</Application>
  <PresentationFormat>화면 슬라이드 쇼(4:3)</PresentationFormat>
  <Paragraphs>330</Paragraphs>
  <Slides>17</Slides>
  <Notes>17</Notes>
  <HiddenSlides>0</HiddenSlides>
  <MMClips>1</MMClips>
  <ScaleCrop>false</ScaleCrop>
  <HeadingPairs>
    <vt:vector size="4" baseType="variant">
      <vt:variant>
        <vt:lpstr>테마</vt:lpstr>
      </vt:variant>
      <vt:variant>
        <vt:i4>1</vt:i4>
      </vt:variant>
      <vt:variant>
        <vt:lpstr>슬라이드 제목</vt:lpstr>
      </vt:variant>
      <vt:variant>
        <vt:i4>17</vt:i4>
      </vt:variant>
    </vt:vector>
  </HeadingPairs>
  <TitlesOfParts>
    <vt:vector size="18" baseType="lpstr">
      <vt:lpstr>Office 테마</vt:lpstr>
      <vt:lpstr>슬라이드 1</vt:lpstr>
      <vt:lpstr>Problem &gt; Background</vt:lpstr>
      <vt:lpstr>Problem #1 &gt; Unfair Trade</vt:lpstr>
      <vt:lpstr>Problem #2 &gt; Disproportion</vt:lpstr>
      <vt:lpstr>Introduction &gt; Daehan Steel </vt:lpstr>
      <vt:lpstr>Introduction &gt; Daehan Steel</vt:lpstr>
      <vt:lpstr>Assets #1 &gt; Biz Expansion</vt:lpstr>
      <vt:lpstr>Assets #2 &gt; Global Stage</vt:lpstr>
      <vt:lpstr>Experience &gt; BIM </vt:lpstr>
      <vt:lpstr>Solution &gt;</vt:lpstr>
      <vt:lpstr>Solution &gt; How it works</vt:lpstr>
      <vt:lpstr>Values &gt; </vt:lpstr>
      <vt:lpstr>Market Forecast</vt:lpstr>
      <vt:lpstr>Requirement &gt; Collaboration</vt:lpstr>
      <vt:lpstr>Requirement &gt;    </vt:lpstr>
      <vt:lpstr>슬라이드 16</vt:lpstr>
      <vt:lpstr>Milestones</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Intro_</dc:title>
  <dc:creator>Jongmin</dc:creator>
  <cp:lastModifiedBy>Jongmin</cp:lastModifiedBy>
  <cp:revision>1289</cp:revision>
  <dcterms:created xsi:type="dcterms:W3CDTF">2018-06-27T23:53:08Z</dcterms:created>
  <dcterms:modified xsi:type="dcterms:W3CDTF">2018-09-13T14:34:01Z</dcterms:modified>
</cp:coreProperties>
</file>